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53" r:id="rId1"/>
  </p:sldMasterIdLst>
  <p:notesMasterIdLst>
    <p:notesMasterId r:id="rId19"/>
  </p:notesMasterIdLst>
  <p:sldIdLst>
    <p:sldId id="256" r:id="rId2"/>
    <p:sldId id="257" r:id="rId3"/>
    <p:sldId id="258" r:id="rId4"/>
    <p:sldId id="272" r:id="rId5"/>
    <p:sldId id="259" r:id="rId6"/>
    <p:sldId id="260" r:id="rId7"/>
    <p:sldId id="269" r:id="rId8"/>
    <p:sldId id="279" r:id="rId9"/>
    <p:sldId id="264" r:id="rId10"/>
    <p:sldId id="265" r:id="rId11"/>
    <p:sldId id="273" r:id="rId12"/>
    <p:sldId id="276" r:id="rId13"/>
    <p:sldId id="277" r:id="rId14"/>
    <p:sldId id="275" r:id="rId15"/>
    <p:sldId id="271" r:id="rId16"/>
    <p:sldId id="274" r:id="rId17"/>
    <p:sldId id="266" r:id="rId18"/>
  </p:sldIdLst>
  <p:sldSz cx="12192000" cy="6858000"/>
  <p:notesSz cx="6858000" cy="9144000"/>
  <p:embeddedFontLst>
    <p:embeddedFont>
      <p:font typeface="나눔스퀘어라운드 Bold" panose="020B0600000101010101" charset="-127"/>
      <p:bold r:id="rId20"/>
    </p:embeddedFont>
    <p:embeddedFont>
      <p:font typeface="나눔스퀘어라운드 ExtraBold" panose="020B0600000101010101" charset="-127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  <a:srgbClr val="95B3D7"/>
    <a:srgbClr val="275791"/>
    <a:srgbClr val="DCDBD7"/>
    <a:srgbClr val="A4343A"/>
    <a:srgbClr val="00205B"/>
    <a:srgbClr val="D0D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FD4443E-F989-4FC4-A0C8-D5A2AF1F390B}" styleName="어두운 스타일 1 - 강조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어두운 스타일 2 - 강조 1/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8047"/>
  </p:normalViewPr>
  <p:slideViewPr>
    <p:cSldViewPr>
      <p:cViewPr varScale="1">
        <p:scale>
          <a:sx n="76" d="100"/>
          <a:sy n="76" d="100"/>
        </p:scale>
        <p:origin x="96" y="342"/>
      </p:cViewPr>
      <p:guideLst>
        <p:guide orient="horz" pos="2159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황지민" userId="e7d6ee1b-b829-4524-93ab-538a863ba162" providerId="ADAL" clId="{E856A4C2-B06E-48F8-BD21-D8E1B2B85D1F}"/>
    <pc:docChg chg="modSld">
      <pc:chgData name="황지민" userId="e7d6ee1b-b829-4524-93ab-538a863ba162" providerId="ADAL" clId="{E856A4C2-B06E-48F8-BD21-D8E1B2B85D1F}" dt="2018-04-19T16:08:34.056" v="2" actId="113"/>
      <pc:docMkLst>
        <pc:docMk/>
      </pc:docMkLst>
      <pc:sldChg chg="modSp">
        <pc:chgData name="황지민" userId="e7d6ee1b-b829-4524-93ab-538a863ba162" providerId="ADAL" clId="{E856A4C2-B06E-48F8-BD21-D8E1B2B85D1F}" dt="2018-04-19T16:08:34.056" v="2" actId="113"/>
        <pc:sldMkLst>
          <pc:docMk/>
          <pc:sldMk cId="985392622" sldId="273"/>
        </pc:sldMkLst>
        <pc:spChg chg="mod">
          <ac:chgData name="황지민" userId="e7d6ee1b-b829-4524-93ab-538a863ba162" providerId="ADAL" clId="{E856A4C2-B06E-48F8-BD21-D8E1B2B85D1F}" dt="2018-04-19T16:08:34.056" v="2" actId="113"/>
          <ac:spMkLst>
            <pc:docMk/>
            <pc:sldMk cId="985392622" sldId="273"/>
            <ac:spMk id="43" creationId="{C3DD7A49-0545-40A7-8264-D38C1F0A329D}"/>
          </ac:spMkLst>
        </pc:spChg>
      </pc:sldChg>
      <pc:sldChg chg="modSp">
        <pc:chgData name="황지민" userId="e7d6ee1b-b829-4524-93ab-538a863ba162" providerId="ADAL" clId="{E856A4C2-B06E-48F8-BD21-D8E1B2B85D1F}" dt="2018-04-19T12:47:56.114" v="0" actId="1076"/>
        <pc:sldMkLst>
          <pc:docMk/>
          <pc:sldMk cId="2852406585" sldId="275"/>
        </pc:sldMkLst>
        <pc:spChg chg="mod">
          <ac:chgData name="황지민" userId="e7d6ee1b-b829-4524-93ab-538a863ba162" providerId="ADAL" clId="{E856A4C2-B06E-48F8-BD21-D8E1B2B85D1F}" dt="2018-04-19T12:47:56.114" v="0" actId="1076"/>
          <ac:spMkLst>
            <pc:docMk/>
            <pc:sldMk cId="2852406585" sldId="275"/>
            <ac:spMk id="9" creationId="{622A0CFF-AC57-4F6D-BD56-A9028ED45EF9}"/>
          </ac:spMkLst>
        </pc:spChg>
      </pc:sldChg>
    </pc:docChg>
  </pc:docChgLst>
  <pc:docChgLst>
    <pc:chgData name="황지민" userId="e7d6ee1b-b829-4524-93ab-538a863ba162" providerId="ADAL" clId="{C9E0333A-481C-4228-956B-6FDE91667D0D}"/>
    <pc:docChg chg="undo modSld">
      <pc:chgData name="황지민" userId="e7d6ee1b-b829-4524-93ab-538a863ba162" providerId="ADAL" clId="{C9E0333A-481C-4228-956B-6FDE91667D0D}" dt="2018-06-19T21:22:18.781" v="2" actId="164"/>
      <pc:docMkLst>
        <pc:docMk/>
      </pc:docMkLst>
      <pc:sldChg chg="addSp modSp">
        <pc:chgData name="황지민" userId="e7d6ee1b-b829-4524-93ab-538a863ba162" providerId="ADAL" clId="{C9E0333A-481C-4228-956B-6FDE91667D0D}" dt="2018-06-19T21:22:18.781" v="2" actId="164"/>
        <pc:sldMkLst>
          <pc:docMk/>
          <pc:sldMk cId="591214018" sldId="264"/>
        </pc:sldMkLst>
        <pc:spChg chg="mod">
          <ac:chgData name="황지민" userId="e7d6ee1b-b829-4524-93ab-538a863ba162" providerId="ADAL" clId="{C9E0333A-481C-4228-956B-6FDE91667D0D}" dt="2018-06-19T21:22:18.781" v="2" actId="164"/>
          <ac:spMkLst>
            <pc:docMk/>
            <pc:sldMk cId="591214018" sldId="264"/>
            <ac:spMk id="15" creationId="{0B43D5EE-59AE-4E99-A3E6-46367C81FEC1}"/>
          </ac:spMkLst>
        </pc:spChg>
        <pc:spChg chg="mod">
          <ac:chgData name="황지민" userId="e7d6ee1b-b829-4524-93ab-538a863ba162" providerId="ADAL" clId="{C9E0333A-481C-4228-956B-6FDE91667D0D}" dt="2018-06-19T21:22:18.781" v="2" actId="164"/>
          <ac:spMkLst>
            <pc:docMk/>
            <pc:sldMk cId="591214018" sldId="264"/>
            <ac:spMk id="36" creationId="{955F03A1-5C71-4033-BEBB-A29DD388ECBD}"/>
          </ac:spMkLst>
        </pc:spChg>
        <pc:spChg chg="mod">
          <ac:chgData name="황지민" userId="e7d6ee1b-b829-4524-93ab-538a863ba162" providerId="ADAL" clId="{C9E0333A-481C-4228-956B-6FDE91667D0D}" dt="2018-06-19T21:22:18.781" v="2" actId="164"/>
          <ac:spMkLst>
            <pc:docMk/>
            <pc:sldMk cId="591214018" sldId="264"/>
            <ac:spMk id="68" creationId="{6D9F234B-C78B-4ADC-9DDA-0526D5BA2F32}"/>
          </ac:spMkLst>
        </pc:spChg>
        <pc:spChg chg="mod">
          <ac:chgData name="황지민" userId="e7d6ee1b-b829-4524-93ab-538a863ba162" providerId="ADAL" clId="{C9E0333A-481C-4228-956B-6FDE91667D0D}" dt="2018-06-19T21:22:18.781" v="2" actId="164"/>
          <ac:spMkLst>
            <pc:docMk/>
            <pc:sldMk cId="591214018" sldId="264"/>
            <ac:spMk id="81" creationId="{2D6D5A6F-A655-4114-81C5-E8000815C6CE}"/>
          </ac:spMkLst>
        </pc:spChg>
        <pc:spChg chg="mod">
          <ac:chgData name="황지민" userId="e7d6ee1b-b829-4524-93ab-538a863ba162" providerId="ADAL" clId="{C9E0333A-481C-4228-956B-6FDE91667D0D}" dt="2018-06-19T21:22:18.781" v="2" actId="164"/>
          <ac:spMkLst>
            <pc:docMk/>
            <pc:sldMk cId="591214018" sldId="264"/>
            <ac:spMk id="107" creationId="{0BF8CAFE-4F5B-4F93-B46B-2F5DD7BF4448}"/>
          </ac:spMkLst>
        </pc:spChg>
        <pc:grpChg chg="add mod">
          <ac:chgData name="황지민" userId="e7d6ee1b-b829-4524-93ab-538a863ba162" providerId="ADAL" clId="{C9E0333A-481C-4228-956B-6FDE91667D0D}" dt="2018-06-19T21:22:18.781" v="2" actId="164"/>
          <ac:grpSpMkLst>
            <pc:docMk/>
            <pc:sldMk cId="591214018" sldId="264"/>
            <ac:grpSpMk id="3" creationId="{6A2BB5AF-5DA4-426F-BADD-7FD3CAEDA719}"/>
          </ac:grpSpMkLst>
        </pc:grpChg>
        <pc:grpChg chg="mod">
          <ac:chgData name="황지민" userId="e7d6ee1b-b829-4524-93ab-538a863ba162" providerId="ADAL" clId="{C9E0333A-481C-4228-956B-6FDE91667D0D}" dt="2018-06-19T21:22:18.781" v="2" actId="164"/>
          <ac:grpSpMkLst>
            <pc:docMk/>
            <pc:sldMk cId="591214018" sldId="264"/>
            <ac:grpSpMk id="20" creationId="{4D00223F-D89F-4CAA-894E-1A762AE17C9D}"/>
          </ac:grpSpMkLst>
        </pc:grpChg>
        <pc:grpChg chg="mod">
          <ac:chgData name="황지민" userId="e7d6ee1b-b829-4524-93ab-538a863ba162" providerId="ADAL" clId="{C9E0333A-481C-4228-956B-6FDE91667D0D}" dt="2018-06-19T21:22:18.781" v="2" actId="164"/>
          <ac:grpSpMkLst>
            <pc:docMk/>
            <pc:sldMk cId="591214018" sldId="264"/>
            <ac:grpSpMk id="33" creationId="{5F4F4342-F743-4E4A-8106-8E0B1BF2B71D}"/>
          </ac:grpSpMkLst>
        </pc:grpChg>
        <pc:grpChg chg="mod">
          <ac:chgData name="황지민" userId="e7d6ee1b-b829-4524-93ab-538a863ba162" providerId="ADAL" clId="{C9E0333A-481C-4228-956B-6FDE91667D0D}" dt="2018-06-19T21:22:18.781" v="2" actId="164"/>
          <ac:grpSpMkLst>
            <pc:docMk/>
            <pc:sldMk cId="591214018" sldId="264"/>
            <ac:grpSpMk id="61" creationId="{42A126F4-DB85-43C9-B045-600F0CCF8D9B}"/>
          </ac:grpSpMkLst>
        </pc:grpChg>
        <pc:grpChg chg="mod">
          <ac:chgData name="황지민" userId="e7d6ee1b-b829-4524-93ab-538a863ba162" providerId="ADAL" clId="{C9E0333A-481C-4228-956B-6FDE91667D0D}" dt="2018-06-19T21:22:18.781" v="2" actId="164"/>
          <ac:grpSpMkLst>
            <pc:docMk/>
            <pc:sldMk cId="591214018" sldId="264"/>
            <ac:grpSpMk id="67" creationId="{F6EEBE21-B19D-415C-AF3E-0E23E49CA363}"/>
          </ac:grpSpMkLst>
        </pc:grpChg>
        <pc:picChg chg="mod">
          <ac:chgData name="황지민" userId="e7d6ee1b-b829-4524-93ab-538a863ba162" providerId="ADAL" clId="{C9E0333A-481C-4228-956B-6FDE91667D0D}" dt="2018-06-19T21:22:18.781" v="2" actId="164"/>
          <ac:picMkLst>
            <pc:docMk/>
            <pc:sldMk cId="591214018" sldId="264"/>
            <ac:picMk id="38" creationId="{8C171D93-5FEB-42E5-94F8-E63C0960F913}"/>
          </ac:picMkLst>
        </pc:picChg>
        <pc:cxnChg chg="mod">
          <ac:chgData name="황지민" userId="e7d6ee1b-b829-4524-93ab-538a863ba162" providerId="ADAL" clId="{C9E0333A-481C-4228-956B-6FDE91667D0D}" dt="2018-06-19T21:22:18.781" v="2" actId="164"/>
          <ac:cxnSpMkLst>
            <pc:docMk/>
            <pc:sldMk cId="591214018" sldId="264"/>
            <ac:cxnSpMk id="70" creationId="{02F7C98E-36A9-48B8-A1EF-C2008A5C628C}"/>
          </ac:cxnSpMkLst>
        </pc:cxnChg>
        <pc:cxnChg chg="mod">
          <ac:chgData name="황지민" userId="e7d6ee1b-b829-4524-93ab-538a863ba162" providerId="ADAL" clId="{C9E0333A-481C-4228-956B-6FDE91667D0D}" dt="2018-06-19T21:22:18.781" v="2" actId="164"/>
          <ac:cxnSpMkLst>
            <pc:docMk/>
            <pc:sldMk cId="591214018" sldId="264"/>
            <ac:cxnSpMk id="71" creationId="{7775159E-9F9F-4911-8129-316426FC9D3D}"/>
          </ac:cxnSpMkLst>
        </pc:cxnChg>
        <pc:cxnChg chg="mod">
          <ac:chgData name="황지민" userId="e7d6ee1b-b829-4524-93ab-538a863ba162" providerId="ADAL" clId="{C9E0333A-481C-4228-956B-6FDE91667D0D}" dt="2018-06-19T21:22:18.781" v="2" actId="164"/>
          <ac:cxnSpMkLst>
            <pc:docMk/>
            <pc:sldMk cId="591214018" sldId="264"/>
            <ac:cxnSpMk id="74" creationId="{D9A71032-C9AA-4BFA-935F-B72837A2262D}"/>
          </ac:cxnSpMkLst>
        </pc:cxnChg>
        <pc:cxnChg chg="mod">
          <ac:chgData name="황지민" userId="e7d6ee1b-b829-4524-93ab-538a863ba162" providerId="ADAL" clId="{C9E0333A-481C-4228-956B-6FDE91667D0D}" dt="2018-06-19T21:22:18.781" v="2" actId="164"/>
          <ac:cxnSpMkLst>
            <pc:docMk/>
            <pc:sldMk cId="591214018" sldId="264"/>
            <ac:cxnSpMk id="102" creationId="{6EFBAE64-A2AF-40CE-8F58-653493EA3752}"/>
          </ac:cxnSpMkLst>
        </pc:cxnChg>
      </pc:sldChg>
      <pc:sldChg chg="modSp">
        <pc:chgData name="황지민" userId="e7d6ee1b-b829-4524-93ab-538a863ba162" providerId="ADAL" clId="{C9E0333A-481C-4228-956B-6FDE91667D0D}" dt="2018-06-19T21:20:38.490" v="1" actId="1076"/>
        <pc:sldMkLst>
          <pc:docMk/>
          <pc:sldMk cId="3066637506" sldId="265"/>
        </pc:sldMkLst>
        <pc:grpChg chg="mod">
          <ac:chgData name="황지민" userId="e7d6ee1b-b829-4524-93ab-538a863ba162" providerId="ADAL" clId="{C9E0333A-481C-4228-956B-6FDE91667D0D}" dt="2018-06-19T21:20:38.490" v="1" actId="1076"/>
          <ac:grpSpMkLst>
            <pc:docMk/>
            <pc:sldMk cId="3066637506" sldId="265"/>
            <ac:grpSpMk id="25" creationId="{3F83B7F7-FAFA-4130-AF9E-84798FEE3B6E}"/>
          </ac:grpSpMkLst>
        </pc:gr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jpeg>
</file>

<file path=ppt/media/image31.jpe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8656248-B608-43E3-878F-115116C18DAA}" type="datetime1">
              <a:rPr lang="ko-KR" altLang="en-US"/>
              <a:pPr lvl="0">
                <a:defRPr/>
              </a:pPr>
              <a:t>2018-06-20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A5D6DD44-D6E2-4EC7-9769-EB0573D993A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5D6DD44-D6E2-4EC7-9769-EB0573D993AF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595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1. </a:t>
            </a:r>
            <a:r>
              <a:rPr lang="ko-KR" altLang="en-US" dirty="0"/>
              <a:t>파이카메라와 </a:t>
            </a:r>
            <a:r>
              <a:rPr lang="en-US" altLang="ko-KR" dirty="0"/>
              <a:t>OpenCV</a:t>
            </a:r>
            <a:r>
              <a:rPr lang="ko-KR" altLang="en-US" dirty="0"/>
              <a:t>를 이용</a:t>
            </a:r>
          </a:p>
          <a:p>
            <a:pPr lvl="0">
              <a:defRPr/>
            </a:pPr>
            <a:r>
              <a:rPr lang="ko-KR" altLang="en-US" dirty="0"/>
              <a:t>반려동물의 위치를 파악</a:t>
            </a:r>
          </a:p>
          <a:p>
            <a:pPr lvl="0">
              <a:defRPr/>
            </a:pPr>
            <a:r>
              <a:rPr lang="ko-KR" altLang="en-US" dirty="0" err="1"/>
              <a:t>서보모터로</a:t>
            </a:r>
            <a:r>
              <a:rPr lang="ko-KR" altLang="en-US" dirty="0"/>
              <a:t> 레이저 위치 조정</a:t>
            </a:r>
          </a:p>
          <a:p>
            <a:pPr lvl="0">
              <a:defRPr/>
            </a:pPr>
            <a:endParaRPr lang="ko-KR" altLang="en-US" dirty="0"/>
          </a:p>
          <a:p>
            <a:pPr lvl="0">
              <a:defRPr/>
            </a:pPr>
            <a:r>
              <a:rPr lang="en-US" altLang="ko-KR" dirty="0"/>
              <a:t>2. </a:t>
            </a:r>
            <a:r>
              <a:rPr lang="ko-KR" altLang="en-US" dirty="0"/>
              <a:t>활동량 </a:t>
            </a:r>
            <a:r>
              <a:rPr lang="en-US" altLang="ko-KR" dirty="0"/>
              <a:t>Database</a:t>
            </a:r>
            <a:r>
              <a:rPr lang="ko-KR" altLang="en-US" dirty="0"/>
              <a:t>에 누적</a:t>
            </a:r>
          </a:p>
          <a:p>
            <a:pPr lvl="0">
              <a:defRPr/>
            </a:pPr>
            <a:r>
              <a:rPr lang="ko-KR" altLang="en-US" dirty="0"/>
              <a:t>카메라 영상을 웹에 스트리밍</a:t>
            </a:r>
          </a:p>
          <a:p>
            <a:pPr lvl="0">
              <a:defRPr/>
            </a:pPr>
            <a:endParaRPr lang="en-US" altLang="ko-KR" dirty="0"/>
          </a:p>
          <a:p>
            <a:pPr lvl="0">
              <a:defRPr/>
            </a:pPr>
            <a:r>
              <a:rPr lang="en-US" altLang="ko-KR" dirty="0"/>
              <a:t>&lt; HC-12 &gt;</a:t>
            </a:r>
          </a:p>
          <a:p>
            <a:pPr lvl="0">
              <a:defRPr/>
            </a:pPr>
            <a:r>
              <a:rPr lang="en-US" altLang="ko-KR" dirty="0"/>
              <a:t>433Mhz RF</a:t>
            </a:r>
            <a:r>
              <a:rPr lang="ko-KR" altLang="en-US" dirty="0"/>
              <a:t>모듈</a:t>
            </a:r>
          </a:p>
          <a:p>
            <a:pPr lvl="0">
              <a:defRPr/>
            </a:pPr>
            <a:r>
              <a:rPr lang="en-US" altLang="ko-KR" dirty="0"/>
              <a:t>Baud rate 115200bpm</a:t>
            </a:r>
          </a:p>
          <a:p>
            <a:pPr lvl="0">
              <a:defRPr/>
            </a:pPr>
            <a:r>
              <a:rPr lang="en-US" altLang="ko-KR" dirty="0"/>
              <a:t>serial </a:t>
            </a:r>
            <a:r>
              <a:rPr lang="ko-KR" altLang="en-US" dirty="0"/>
              <a:t>통신</a:t>
            </a:r>
          </a:p>
          <a:p>
            <a:pPr lvl="0">
              <a:defRPr/>
            </a:pPr>
            <a:r>
              <a:rPr lang="ko-KR" altLang="en-US" dirty="0" err="1"/>
              <a:t>라즈베리</a:t>
            </a:r>
            <a:r>
              <a:rPr lang="ko-KR" altLang="en-US" dirty="0"/>
              <a:t> 파이로 전송</a:t>
            </a:r>
          </a:p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5D6DD44-D6E2-4EC7-9769-EB0573D993AF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783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6ABC8-C070-4057-B358-FBC1E2730304}" type="datetime1">
              <a:rPr lang="ko-KR" altLang="en-US" smtClean="0"/>
              <a:t>2018-06-20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7" name="슬라이드 번호 개체 틀 5">
            <a:extLst>
              <a:ext uri="{FF2B5EF4-FFF2-40B4-BE49-F238E27FC236}">
                <a16:creationId xmlns:a16="http://schemas.microsoft.com/office/drawing/2014/main" id="{73FA3657-466A-4814-9F81-30C0C07D7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36560" y="6453336"/>
            <a:ext cx="445840" cy="26814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</a:rPr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025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B5067-3270-48F2-A88F-7AF9035928AF}" type="datetime1">
              <a:rPr lang="ko-KR" altLang="en-US" smtClean="0"/>
              <a:t>2018-06-20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5" name="슬라이드 번호 개체 틀 5">
            <a:extLst>
              <a:ext uri="{FF2B5EF4-FFF2-40B4-BE49-F238E27FC236}">
                <a16:creationId xmlns:a16="http://schemas.microsoft.com/office/drawing/2014/main" id="{857C58E2-67BC-4197-9519-06B5F021D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11606" y="6538913"/>
            <a:ext cx="445840" cy="26814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</a:rPr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5245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0A028-163C-4846-A3AD-28B73E01589E}" type="datetime1">
              <a:rPr lang="ko-KR" altLang="en-US" smtClean="0"/>
              <a:t>2018-06-20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A9A3B76-ADFC-46C9-B2C8-1A6794841D24}"/>
              </a:ext>
            </a:extLst>
          </p:cNvPr>
          <p:cNvSpPr/>
          <p:nvPr/>
        </p:nvSpPr>
        <p:spPr>
          <a:xfrm>
            <a:off x="8151891" y="7914"/>
            <a:ext cx="4048061" cy="243190"/>
          </a:xfrm>
          <a:prstGeom prst="rect">
            <a:avLst/>
          </a:prstGeom>
          <a:solidFill>
            <a:srgbClr val="898D8D"/>
          </a:solidFill>
          <a:ln>
            <a:solidFill>
              <a:srgbClr val="898D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8F862B-FE55-4327-8810-C602C0FF30D7}"/>
              </a:ext>
            </a:extLst>
          </p:cNvPr>
          <p:cNvSpPr/>
          <p:nvPr/>
        </p:nvSpPr>
        <p:spPr>
          <a:xfrm>
            <a:off x="7969" y="9183"/>
            <a:ext cx="4048061" cy="243190"/>
          </a:xfrm>
          <a:prstGeom prst="rect">
            <a:avLst/>
          </a:prstGeom>
          <a:solidFill>
            <a:srgbClr val="00205B"/>
          </a:solidFill>
          <a:ln>
            <a:solidFill>
              <a:srgbClr val="0020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5CE7B9-50BC-456D-8CD7-1BC1C2D80617}"/>
              </a:ext>
            </a:extLst>
          </p:cNvPr>
          <p:cNvSpPr/>
          <p:nvPr/>
        </p:nvSpPr>
        <p:spPr>
          <a:xfrm>
            <a:off x="4079119" y="9183"/>
            <a:ext cx="4048061" cy="243190"/>
          </a:xfrm>
          <a:prstGeom prst="rect">
            <a:avLst/>
          </a:prstGeom>
          <a:solidFill>
            <a:srgbClr val="A4343A"/>
          </a:solidFill>
          <a:ln>
            <a:solidFill>
              <a:srgbClr val="A434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4D1F52B-8559-44A3-8D32-FD775B5079B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610" y="6236529"/>
            <a:ext cx="677996" cy="60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48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hyperlink" Target="https://i1.wp.com/ludenscode.com/wp-content/uploads/2016/11/app-inventor-1.jpg?fit=530,345" TargetMode="External"/><Relationship Id="rId7" Type="http://schemas.microsoft.com/office/2007/relationships/hdphoto" Target="../media/hdphoto8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2.png"/><Relationship Id="rId5" Type="http://schemas.microsoft.com/office/2007/relationships/hdphoto" Target="../media/hdphoto7.wdp"/><Relationship Id="rId10" Type="http://schemas.openxmlformats.org/officeDocument/2006/relationships/image" Target="../media/image27.jpeg"/><Relationship Id="rId4" Type="http://schemas.openxmlformats.org/officeDocument/2006/relationships/image" Target="../media/image24.png"/><Relationship Id="rId9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4.png"/><Relationship Id="rId4" Type="http://schemas.openxmlformats.org/officeDocument/2006/relationships/image" Target="../media/image33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microsoft.com/office/2007/relationships/media" Target="../media/media4.mp4"/><Relationship Id="rId7" Type="http://schemas.openxmlformats.org/officeDocument/2006/relationships/image" Target="../media/image3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hyperlink" Target="https://www.youtube.com/watch?v=a30PLIUyJu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3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8.jpe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6652DF1E-5B47-422B-86EA-2A50BEAF4467}"/>
              </a:ext>
            </a:extLst>
          </p:cNvPr>
          <p:cNvSpPr txBox="1"/>
          <p:nvPr/>
        </p:nvSpPr>
        <p:spPr>
          <a:xfrm>
            <a:off x="1991544" y="2348880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‘CAPSTONE DESIGN’</a:t>
            </a:r>
            <a:r>
              <a:rPr lang="ko-KR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2400" b="1" dirty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Term-Project 1ST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0902EDA-C41D-443A-B195-8A7649BD97E1}"/>
              </a:ext>
            </a:extLst>
          </p:cNvPr>
          <p:cNvSpPr txBox="1"/>
          <p:nvPr/>
        </p:nvSpPr>
        <p:spPr>
          <a:xfrm>
            <a:off x="1487488" y="1514752"/>
            <a:ext cx="9649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반려동물을 위한 헬스케어 놀이기구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5F1D2B-5469-4963-A4EA-19E3AB87BEA4}"/>
              </a:ext>
            </a:extLst>
          </p:cNvPr>
          <p:cNvSpPr/>
          <p:nvPr/>
        </p:nvSpPr>
        <p:spPr>
          <a:xfrm>
            <a:off x="1343472" y="4437112"/>
            <a:ext cx="99371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베리베리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20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라즈베리조</a:t>
            </a:r>
            <a:endParaRPr lang="en-US" altLang="ko-KR" sz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defRPr/>
            </a:pPr>
            <a:endParaRPr lang="en-US" altLang="ko-KR" sz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defRPr/>
            </a:pP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13181382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20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박찬규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13181507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황지민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 15181494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20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하연수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15181451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임예은</a:t>
            </a:r>
          </a:p>
        </p:txBody>
      </p:sp>
      <p:pic>
        <p:nvPicPr>
          <p:cNvPr id="6" name="Picture 12" descr="raspberry pi에 대한 이미지 검색결과">
            <a:extLst>
              <a:ext uri="{FF2B5EF4-FFF2-40B4-BE49-F238E27FC236}">
                <a16:creationId xmlns:a16="http://schemas.microsoft.com/office/drawing/2014/main" id="{37537874-B829-48C1-A5C8-04E2DB8D96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62" b="94643" l="9699" r="89967">
                        <a14:foregroundMark x1="44147" y1="82738" x2="51839" y2="91071"/>
                        <a14:foregroundMark x1="38796" y1="7738" x2="39799" y2="13095"/>
                        <a14:foregroundMark x1="60870" y1="5357" x2="59532" y2="8333"/>
                        <a14:foregroundMark x1="43144" y1="4762" x2="36789" y2="5952"/>
                        <a14:foregroundMark x1="50167" y1="94643" x2="50836" y2="898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357" t="580" r="27137" b="1001"/>
          <a:stretch/>
        </p:blipFill>
        <p:spPr bwMode="auto">
          <a:xfrm flipH="1">
            <a:off x="4555367" y="4343332"/>
            <a:ext cx="442713" cy="579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raspberry pi에 대한 이미지 검색결과">
            <a:extLst>
              <a:ext uri="{FF2B5EF4-FFF2-40B4-BE49-F238E27FC236}">
                <a16:creationId xmlns:a16="http://schemas.microsoft.com/office/drawing/2014/main" id="{7608A85C-39AE-4DCD-8C0F-98077DB671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62" b="94643" l="9699" r="89967">
                        <a14:foregroundMark x1="44147" y1="82738" x2="51839" y2="91071"/>
                        <a14:foregroundMark x1="38796" y1="7738" x2="39799" y2="13095"/>
                        <a14:foregroundMark x1="60870" y1="5357" x2="59532" y2="8333"/>
                        <a14:foregroundMark x1="43144" y1="4762" x2="36789" y2="5952"/>
                        <a14:foregroundMark x1="50167" y1="94643" x2="50836" y2="898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357" t="580" r="27137" b="1001"/>
          <a:stretch/>
        </p:blipFill>
        <p:spPr bwMode="auto">
          <a:xfrm flipH="1">
            <a:off x="7608168" y="4353700"/>
            <a:ext cx="442713" cy="579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328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34170E4-EA5F-49F4-92D1-CC7B62C68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10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E763A4-154A-41F5-B9F1-2E835087C69B}"/>
              </a:ext>
            </a:extLst>
          </p:cNvPr>
          <p:cNvSpPr txBox="1"/>
          <p:nvPr/>
        </p:nvSpPr>
        <p:spPr>
          <a:xfrm>
            <a:off x="8144016" y="3085592"/>
            <a:ext cx="37481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일간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주간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월간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연간으로 나누어 통계를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확인해 언제 활동량이 부족한지분석 할 수 있다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58B4561D-EE62-4A7E-B2B2-DF9EDD8E2892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64A8FB95-27BD-41D4-A5D8-91F6D0465A1D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222C56F7-77CA-44C0-BEB6-681B91F78B4B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3C09B60-907C-4FC0-9108-B1E069098954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C3DD7A49-0545-40A7-8264-D38C1F0A329D}"/>
              </a:ext>
            </a:extLst>
          </p:cNvPr>
          <p:cNvSpPr txBox="1"/>
          <p:nvPr/>
        </p:nvSpPr>
        <p:spPr>
          <a:xfrm>
            <a:off x="867554" y="646354"/>
            <a:ext cx="48873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작품 구상 </a:t>
            </a:r>
            <a:r>
              <a:rPr lang="en-US" altLang="ko-KR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– </a:t>
            </a:r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어플리케이션 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F83B7F7-FAFA-4130-AF9E-84798FEE3B6E}"/>
              </a:ext>
            </a:extLst>
          </p:cNvPr>
          <p:cNvGrpSpPr/>
          <p:nvPr/>
        </p:nvGrpSpPr>
        <p:grpSpPr>
          <a:xfrm>
            <a:off x="450638" y="1871209"/>
            <a:ext cx="7557286" cy="3838118"/>
            <a:chOff x="1883534" y="2502888"/>
            <a:chExt cx="4212468" cy="2149219"/>
          </a:xfrm>
        </p:grpSpPr>
        <p:pic>
          <p:nvPicPr>
            <p:cNvPr id="26" name="Picture 2" descr="스마트폰에 대한 이미지 검색결과">
              <a:extLst>
                <a:ext uri="{FF2B5EF4-FFF2-40B4-BE49-F238E27FC236}">
                  <a16:creationId xmlns:a16="http://schemas.microsoft.com/office/drawing/2014/main" id="{9F31AF49-2ECF-453F-9A77-B22E5C8B85F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09" t="4634" r="16960" b="4542"/>
            <a:stretch/>
          </p:blipFill>
          <p:spPr bwMode="auto">
            <a:xfrm rot="16200000">
              <a:off x="2915158" y="1471264"/>
              <a:ext cx="2149219" cy="42124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B02CC70D-F965-4391-A383-B3E2A1935B27}"/>
                </a:ext>
              </a:extLst>
            </p:cNvPr>
            <p:cNvSpPr/>
            <p:nvPr/>
          </p:nvSpPr>
          <p:spPr>
            <a:xfrm>
              <a:off x="2341246" y="2856478"/>
              <a:ext cx="2925938" cy="1681232"/>
            </a:xfrm>
            <a:prstGeom prst="roundRect">
              <a:avLst>
                <a:gd name="adj" fmla="val 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4C2A969D-801D-4BE7-BA18-45AF2BCD6516}"/>
                </a:ext>
              </a:extLst>
            </p:cNvPr>
            <p:cNvSpPr/>
            <p:nvPr/>
          </p:nvSpPr>
          <p:spPr>
            <a:xfrm>
              <a:off x="5274198" y="2624020"/>
              <a:ext cx="425801" cy="190595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07A0FA21-0AE9-4CA5-96BA-6139B38AF3C2}"/>
                </a:ext>
              </a:extLst>
            </p:cNvPr>
            <p:cNvSpPr/>
            <p:nvPr/>
          </p:nvSpPr>
          <p:spPr>
            <a:xfrm>
              <a:off x="5313232" y="2664907"/>
              <a:ext cx="347733" cy="34773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pic>
          <p:nvPicPr>
            <p:cNvPr id="30" name="Picture 2" descr="https://img1.daumcdn.net/thumb/R720x0.q80/?scode=mtistory&amp;fname=http%3A%2F%2Fcfile8.uf.tistory.com%2Fimage%2F26426A385804711B071864">
              <a:extLst>
                <a:ext uri="{FF2B5EF4-FFF2-40B4-BE49-F238E27FC236}">
                  <a16:creationId xmlns:a16="http://schemas.microsoft.com/office/drawing/2014/main" id="{2A6C30DE-8D51-45C6-AB65-A368FCF6616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08" t="13824" r="12143"/>
            <a:stretch/>
          </p:blipFill>
          <p:spPr bwMode="auto">
            <a:xfrm>
              <a:off x="2417104" y="3301253"/>
              <a:ext cx="2780102" cy="843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사각형: 둥근 위쪽 모서리 30">
              <a:extLst>
                <a:ext uri="{FF2B5EF4-FFF2-40B4-BE49-F238E27FC236}">
                  <a16:creationId xmlns:a16="http://schemas.microsoft.com/office/drawing/2014/main" id="{75830C99-3116-405B-ACCA-C21159A17108}"/>
                </a:ext>
              </a:extLst>
            </p:cNvPr>
            <p:cNvSpPr/>
            <p:nvPr/>
          </p:nvSpPr>
          <p:spPr>
            <a:xfrm>
              <a:off x="3613303" y="2734766"/>
              <a:ext cx="565602" cy="20801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787A69C-523B-442E-9786-492A9362B66D}"/>
                </a:ext>
              </a:extLst>
            </p:cNvPr>
            <p:cNvSpPr txBox="1"/>
            <p:nvPr/>
          </p:nvSpPr>
          <p:spPr>
            <a:xfrm>
              <a:off x="3622131" y="2746339"/>
              <a:ext cx="671656" cy="206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MONTH</a:t>
              </a:r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3" name="사각형: 둥근 위쪽 모서리 32">
              <a:extLst>
                <a:ext uri="{FF2B5EF4-FFF2-40B4-BE49-F238E27FC236}">
                  <a16:creationId xmlns:a16="http://schemas.microsoft.com/office/drawing/2014/main" id="{0B8FF7FA-19A3-44B7-A1F9-6FCB32DD5B20}"/>
                </a:ext>
              </a:extLst>
            </p:cNvPr>
            <p:cNvSpPr/>
            <p:nvPr/>
          </p:nvSpPr>
          <p:spPr>
            <a:xfrm>
              <a:off x="4217939" y="2734766"/>
              <a:ext cx="565602" cy="20801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4" name="사각형: 둥근 위쪽 모서리 33">
              <a:extLst>
                <a:ext uri="{FF2B5EF4-FFF2-40B4-BE49-F238E27FC236}">
                  <a16:creationId xmlns:a16="http://schemas.microsoft.com/office/drawing/2014/main" id="{E2A921ED-8C37-4107-A90E-91F0BC1D6D5E}"/>
                </a:ext>
              </a:extLst>
            </p:cNvPr>
            <p:cNvSpPr/>
            <p:nvPr/>
          </p:nvSpPr>
          <p:spPr>
            <a:xfrm>
              <a:off x="3010122" y="2734766"/>
              <a:ext cx="565602" cy="20801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5" name="사각형: 둥근 위쪽 모서리 34">
              <a:extLst>
                <a:ext uri="{FF2B5EF4-FFF2-40B4-BE49-F238E27FC236}">
                  <a16:creationId xmlns:a16="http://schemas.microsoft.com/office/drawing/2014/main" id="{17692CD4-6740-471C-BDEE-7ABA7CEF3638}"/>
                </a:ext>
              </a:extLst>
            </p:cNvPr>
            <p:cNvSpPr/>
            <p:nvPr/>
          </p:nvSpPr>
          <p:spPr>
            <a:xfrm>
              <a:off x="2406025" y="2734766"/>
              <a:ext cx="565602" cy="20801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4F58966-0009-4406-A22F-8D3625035296}"/>
                </a:ext>
              </a:extLst>
            </p:cNvPr>
            <p:cNvSpPr txBox="1"/>
            <p:nvPr/>
          </p:nvSpPr>
          <p:spPr>
            <a:xfrm>
              <a:off x="2411878" y="2735397"/>
              <a:ext cx="618736" cy="206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TODAY</a:t>
              </a:r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635571D-3673-4C35-8CE4-7AAC9C1E543C}"/>
                </a:ext>
              </a:extLst>
            </p:cNvPr>
            <p:cNvSpPr txBox="1"/>
            <p:nvPr/>
          </p:nvSpPr>
          <p:spPr>
            <a:xfrm>
              <a:off x="3051557" y="2735397"/>
              <a:ext cx="618736" cy="206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WEEK</a:t>
              </a:r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EEE68A7-BE48-46F3-AF31-076B240C3F65}"/>
                </a:ext>
              </a:extLst>
            </p:cNvPr>
            <p:cNvSpPr txBox="1"/>
            <p:nvPr/>
          </p:nvSpPr>
          <p:spPr>
            <a:xfrm>
              <a:off x="4271470" y="2746339"/>
              <a:ext cx="671656" cy="206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YEAR</a:t>
              </a:r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B2FF301B-1A94-4AF3-A161-944FC7223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3580" y="2700421"/>
              <a:ext cx="276704" cy="276704"/>
            </a:xfrm>
            <a:prstGeom prst="rect">
              <a:avLst/>
            </a:prstGeom>
          </p:spPr>
        </p:pic>
        <p:sp>
          <p:nvSpPr>
            <p:cNvPr id="45" name="웃는 얼굴 44">
              <a:extLst>
                <a:ext uri="{FF2B5EF4-FFF2-40B4-BE49-F238E27FC236}">
                  <a16:creationId xmlns:a16="http://schemas.microsoft.com/office/drawing/2014/main" id="{27E6BE57-41A8-4AAA-8320-89D62C03FC72}"/>
                </a:ext>
              </a:extLst>
            </p:cNvPr>
            <p:cNvSpPr/>
            <p:nvPr/>
          </p:nvSpPr>
          <p:spPr>
            <a:xfrm>
              <a:off x="5329914" y="4123068"/>
              <a:ext cx="324036" cy="324036"/>
            </a:xfrm>
            <a:prstGeom prst="smileyFac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6637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34170E4-EA5F-49F4-92D1-CC7B62C68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11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58B4561D-EE62-4A7E-B2B2-DF9EDD8E2892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64A8FB95-27BD-41D4-A5D8-91F6D0465A1D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222C56F7-77CA-44C0-BEB6-681B91F78B4B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3C09B60-907C-4FC0-9108-B1E069098954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C3DD7A49-0545-40A7-8264-D38C1F0A329D}"/>
              </a:ext>
            </a:extLst>
          </p:cNvPr>
          <p:cNvSpPr txBox="1"/>
          <p:nvPr/>
        </p:nvSpPr>
        <p:spPr>
          <a:xfrm>
            <a:off x="867554" y="646354"/>
            <a:ext cx="48873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주요 활용 기술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9E48C82-C0C8-4147-A934-5351974CD6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815816"/>
              </p:ext>
            </p:extLst>
          </p:nvPr>
        </p:nvGraphicFramePr>
        <p:xfrm>
          <a:off x="867554" y="1412776"/>
          <a:ext cx="10441221" cy="4823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9185">
                  <a:extLst>
                    <a:ext uri="{9D8B030D-6E8A-4147-A177-3AD203B41FA5}">
                      <a16:colId xmlns:a16="http://schemas.microsoft.com/office/drawing/2014/main" val="2993026949"/>
                    </a:ext>
                  </a:extLst>
                </a:gridCol>
                <a:gridCol w="2672564">
                  <a:extLst>
                    <a:ext uri="{9D8B030D-6E8A-4147-A177-3AD203B41FA5}">
                      <a16:colId xmlns:a16="http://schemas.microsoft.com/office/drawing/2014/main" val="2862543055"/>
                    </a:ext>
                  </a:extLst>
                </a:gridCol>
                <a:gridCol w="2672564">
                  <a:extLst>
                    <a:ext uri="{9D8B030D-6E8A-4147-A177-3AD203B41FA5}">
                      <a16:colId xmlns:a16="http://schemas.microsoft.com/office/drawing/2014/main" val="4182727660"/>
                    </a:ext>
                  </a:extLst>
                </a:gridCol>
                <a:gridCol w="2672564">
                  <a:extLst>
                    <a:ext uri="{9D8B030D-6E8A-4147-A177-3AD203B41FA5}">
                      <a16:colId xmlns:a16="http://schemas.microsoft.com/office/drawing/2014/main" val="438166420"/>
                    </a:ext>
                  </a:extLst>
                </a:gridCol>
                <a:gridCol w="1324344">
                  <a:extLst>
                    <a:ext uri="{9D8B030D-6E8A-4147-A177-3AD203B41FA5}">
                      <a16:colId xmlns:a16="http://schemas.microsoft.com/office/drawing/2014/main" val="1691046315"/>
                    </a:ext>
                  </a:extLst>
                </a:gridCol>
              </a:tblGrid>
              <a:tr h="691441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움직임 감지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모션 </a:t>
                      </a:r>
                      <a:r>
                        <a:rPr lang="ko-KR" altLang="en-US" sz="16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트랙킹</a:t>
                      </a:r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활동량 전송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모바일 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어플리케이션 개발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설계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3605977"/>
                  </a:ext>
                </a:extLst>
              </a:tr>
              <a:tr h="9877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사용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부품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파이 카메라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+ 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어안렌즈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Arduino pro mini </a:t>
                      </a:r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RF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모듈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MPU6050 : 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가속도센서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USB 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카메라</a:t>
                      </a: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6030131"/>
                  </a:ext>
                </a:extLst>
              </a:tr>
              <a:tr h="11870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사용 툴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348005"/>
                  </a:ext>
                </a:extLst>
              </a:tr>
              <a:tr h="9784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주요 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기능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반려동물의 움직임 감지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marL="0" indent="0" algn="ctr" latinLnBrk="1">
                        <a:buNone/>
                      </a:pPr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2. 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레이저 상하좌우 구동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반려동물의 활동량 측정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활동량 웹 서버 작성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모바일 폰 스트리밍 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활동량 전송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marL="342900" indent="-342900" algn="ctr" latinLnBrk="1">
                        <a:buAutoNum type="arabicPeriod"/>
                      </a:pPr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USB 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캠 상하좌우 구동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7194853"/>
                  </a:ext>
                </a:extLst>
              </a:tr>
              <a:tr h="9784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공통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                                      </a:t>
                      </a:r>
                      <a:r>
                        <a:rPr lang="ko-KR" altLang="en-US" sz="16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라즈베리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파이 </a:t>
                      </a:r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3 ,          </a:t>
                      </a:r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886382"/>
                  </a:ext>
                </a:extLst>
              </a:tr>
            </a:tbl>
          </a:graphicData>
        </a:graphic>
      </p:graphicFrame>
      <p:pic>
        <p:nvPicPr>
          <p:cNvPr id="1026" name="Picture 2" descr="http://cfile24.uf.tistory.com/image/2641214C53B90960126675">
            <a:extLst>
              <a:ext uri="{FF2B5EF4-FFF2-40B4-BE49-F238E27FC236}">
                <a16:creationId xmlns:a16="http://schemas.microsoft.com/office/drawing/2014/main" id="{E514D052-1A51-4845-89E3-8677F6F75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6216" y="3171672"/>
            <a:ext cx="870072" cy="1071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i1.wp.com/ludenscode.com/wp-content/uploads/2016/11/app-inventor-1.jpg?zoom=1.9599929571151733&amp;resize=530%2C345">
            <a:hlinkClick r:id="rId3"/>
            <a:extLst>
              <a:ext uri="{FF2B5EF4-FFF2-40B4-BE49-F238E27FC236}">
                <a16:creationId xmlns:a16="http://schemas.microsoft.com/office/drawing/2014/main" id="{889F5BDF-E883-4992-9FA7-E7F49E554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36" b="94562" l="9843" r="89961">
                        <a14:foregroundMark x1="46457" y1="14502" x2="46457" y2="14502"/>
                        <a14:foregroundMark x1="37402" y1="7855" x2="37402" y2="7855"/>
                        <a14:foregroundMark x1="67913" y1="6344" x2="67913" y2="6344"/>
                        <a14:foregroundMark x1="53740" y1="50151" x2="53740" y2="50151"/>
                        <a14:foregroundMark x1="52953" y1="51662" x2="52953" y2="51662"/>
                        <a14:foregroundMark x1="65157" y1="49849" x2="65157" y2="49849"/>
                        <a14:foregroundMark x1="74016" y1="66767" x2="74016" y2="66767"/>
                        <a14:foregroundMark x1="51575" y1="68278" x2="51575" y2="68278"/>
                        <a14:foregroundMark x1="84055" y1="86707" x2="84055" y2="86707"/>
                        <a14:foregroundMark x1="80906" y1="89124" x2="80906" y2="89124"/>
                        <a14:foregroundMark x1="83465" y1="94864" x2="83465" y2="94864"/>
                        <a14:foregroundMark x1="77559" y1="65257" x2="77559" y2="65257"/>
                        <a14:foregroundMark x1="65945" y1="51057" x2="65945" y2="51057"/>
                        <a14:foregroundMark x1="65354" y1="62538" x2="65354" y2="62538"/>
                        <a14:foregroundMark x1="73819" y1="49547" x2="73819" y2="49547"/>
                        <a14:foregroundMark x1="74803" y1="52870" x2="74803" y2="52870"/>
                        <a14:foregroundMark x1="72244" y1="85196" x2="72244" y2="85196"/>
                        <a14:foregroundMark x1="74803" y1="92749" x2="74803" y2="92749"/>
                        <a14:foregroundMark x1="67717" y1="86405" x2="67717" y2="86405"/>
                        <a14:foregroundMark x1="61417" y1="89124" x2="61417" y2="89124"/>
                        <a14:foregroundMark x1="58268" y1="93353" x2="58268" y2="93353"/>
                        <a14:foregroundMark x1="53346" y1="91843" x2="53346" y2="91843"/>
                        <a14:foregroundMark x1="47441" y1="93958" x2="47441" y2="93958"/>
                        <a14:foregroundMark x1="38386" y1="94260" x2="38386" y2="94260"/>
                        <a14:foregroundMark x1="30512" y1="93958" x2="30512" y2="93958"/>
                        <a14:foregroundMark x1="23031" y1="93353" x2="23031" y2="93353"/>
                        <a14:foregroundMark x1="15748" y1="92447" x2="15748" y2="92447"/>
                        <a14:foregroundMark x1="12402" y1="76435" x2="12402" y2="76435"/>
                        <a14:foregroundMark x1="19882" y1="71903" x2="19882" y2="71903"/>
                        <a14:foregroundMark x1="74016" y1="61027" x2="74016" y2="61027"/>
                        <a14:foregroundMark x1="77165" y1="47432" x2="77165" y2="47432"/>
                        <a14:foregroundMark x1="77953" y1="44109" x2="77953" y2="44109"/>
                        <a14:foregroundMark x1="77362" y1="65559" x2="77362" y2="65559"/>
                        <a14:foregroundMark x1="79528" y1="58912" x2="79528" y2="58912"/>
                        <a14:foregroundMark x1="38386" y1="5136" x2="38386" y2="5136"/>
                        <a14:foregroundMark x1="37402" y1="6042" x2="37402" y2="6042"/>
                        <a14:foregroundMark x1="36811" y1="5136" x2="36811" y2="5136"/>
                        <a14:backgroundMark x1="22835" y1="90332" x2="22835" y2="90332"/>
                        <a14:backgroundMark x1="13583" y1="87613" x2="13583" y2="87613"/>
                        <a14:backgroundMark x1="59843" y1="92749" x2="59843" y2="92749"/>
                        <a14:backgroundMark x1="59055" y1="88218" x2="59055" y2="882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184" y="3121335"/>
            <a:ext cx="1764196" cy="114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mixedcode.com/Upload/Board/arduinotitle.jpg">
            <a:extLst>
              <a:ext uri="{FF2B5EF4-FFF2-40B4-BE49-F238E27FC236}">
                <a16:creationId xmlns:a16="http://schemas.microsoft.com/office/drawing/2014/main" id="{67A5510E-D1F8-4BB6-9B09-685510CD58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1152" y1="38529" x2="31152" y2="38529"/>
                        <a14:foregroundMark x1="66309" y1="38529" x2="66309" y2="38529"/>
                        <a14:foregroundMark x1="73926" y1="77794" x2="73926" y2="77794"/>
                        <a14:foregroundMark x1="77051" y1="76765" x2="77051" y2="76765"/>
                        <a14:foregroundMark x1="61328" y1="78824" x2="61328" y2="78824"/>
                        <a14:foregroundMark x1="52734" y1="80882" x2="52734" y2="80882"/>
                        <a14:foregroundMark x1="41016" y1="82794" x2="41016" y2="82794"/>
                        <a14:foregroundMark x1="32324" y1="81471" x2="32324" y2="81471"/>
                        <a14:foregroundMark x1="24609" y1="82794" x2="24609" y2="82794"/>
                        <a14:foregroundMark x1="81543" y1="17500" x2="81543" y2="1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884" y="3096311"/>
            <a:ext cx="1769326" cy="1176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파이썬 로고">
            <a:extLst>
              <a:ext uri="{FF2B5EF4-FFF2-40B4-BE49-F238E27FC236}">
                <a16:creationId xmlns:a16="http://schemas.microsoft.com/office/drawing/2014/main" id="{9AF02942-75E3-43AF-8025-9516C0418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3760" y1="43350" x2="43760" y2="43350"/>
                        <a14:foregroundMark x1="37937" y1="50246" x2="37937" y2="50246"/>
                        <a14:foregroundMark x1="46922" y1="44335" x2="46922" y2="44335"/>
                        <a14:foregroundMark x1="52912" y1="45320" x2="52912" y2="45320"/>
                        <a14:foregroundMark x1="57737" y1="27094" x2="57737" y2="27094"/>
                        <a14:foregroundMark x1="57571" y1="39409" x2="57571" y2="39409"/>
                        <a14:foregroundMark x1="62230" y1="29557" x2="62230" y2="29557"/>
                        <a14:foregroundMark x1="67055" y1="34483" x2="67055" y2="34483"/>
                        <a14:foregroundMark x1="71048" y1="43350" x2="71048" y2="43350"/>
                        <a14:foregroundMark x1="85857" y1="35468" x2="85857" y2="35468"/>
                        <a14:foregroundMark x1="80532" y1="42857" x2="80532" y2="42857"/>
                        <a14:foregroundMark x1="76872" y1="46305" x2="76872" y2="463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682" y="5245191"/>
            <a:ext cx="3193080" cy="1078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ProEngineer Icon - Original by deepakselvaraj">
            <a:extLst>
              <a:ext uri="{FF2B5EF4-FFF2-40B4-BE49-F238E27FC236}">
                <a16:creationId xmlns:a16="http://schemas.microsoft.com/office/drawing/2014/main" id="{E161567E-32DD-485E-A8A0-637EC4F5B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7388" y="3356992"/>
            <a:ext cx="543489" cy="543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77AEC9-BC75-44D1-804A-75988D59B7E0}"/>
              </a:ext>
            </a:extLst>
          </p:cNvPr>
          <p:cNvSpPr txBox="1"/>
          <p:nvPr/>
        </p:nvSpPr>
        <p:spPr>
          <a:xfrm>
            <a:off x="10560777" y="3485658"/>
            <a:ext cx="7339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Pro-E</a:t>
            </a:r>
            <a:endParaRPr lang="ko-KR" altLang="en-US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B04872-E5E2-435D-B861-78725DC0AAFF}"/>
              </a:ext>
            </a:extLst>
          </p:cNvPr>
          <p:cNvSpPr txBox="1"/>
          <p:nvPr/>
        </p:nvSpPr>
        <p:spPr>
          <a:xfrm>
            <a:off x="10130506" y="4482429"/>
            <a:ext cx="11316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3D 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프린터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8F4224-6556-467B-8C1E-37E5D04CC8F7}"/>
              </a:ext>
            </a:extLst>
          </p:cNvPr>
          <p:cNvSpPr txBox="1"/>
          <p:nvPr/>
        </p:nvSpPr>
        <p:spPr>
          <a:xfrm>
            <a:off x="10122803" y="4037335"/>
            <a:ext cx="11393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&amp;</a:t>
            </a:r>
            <a:endParaRPr lang="ko-KR" altLang="en-US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7" name="Picture 12" descr="raspberry pi에 대한 이미지 검색결과">
            <a:extLst>
              <a:ext uri="{FF2B5EF4-FFF2-40B4-BE49-F238E27FC236}">
                <a16:creationId xmlns:a16="http://schemas.microsoft.com/office/drawing/2014/main" id="{8F6AC07C-FD35-4946-B68B-9266F3FD51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/>
          <a:srcRect l="28360" t="580" r="27140" b="1000"/>
          <a:stretch>
            <a:fillRect/>
          </a:stretch>
        </p:blipFill>
        <p:spPr>
          <a:xfrm>
            <a:off x="3319729" y="5445223"/>
            <a:ext cx="533319" cy="678462"/>
          </a:xfrm>
          <a:prstGeom prst="rect">
            <a:avLst/>
          </a:prstGeom>
          <a:noFill/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2F435B0-B259-4D5C-958B-D5E43EE8FED3}"/>
              </a:ext>
            </a:extLst>
          </p:cNvPr>
          <p:cNvSpPr txBox="1"/>
          <p:nvPr/>
        </p:nvSpPr>
        <p:spPr>
          <a:xfrm>
            <a:off x="2819225" y="6369636"/>
            <a:ext cx="984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 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임예은 </a:t>
            </a:r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BE7B2C-F288-4504-8862-32F6B96BE694}"/>
              </a:ext>
            </a:extLst>
          </p:cNvPr>
          <p:cNvSpPr txBox="1"/>
          <p:nvPr/>
        </p:nvSpPr>
        <p:spPr>
          <a:xfrm>
            <a:off x="5444520" y="6383681"/>
            <a:ext cx="984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 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황지민 </a:t>
            </a:r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749206B-65D3-49D7-80A3-A73AFB82C4CB}"/>
              </a:ext>
            </a:extLst>
          </p:cNvPr>
          <p:cNvSpPr txBox="1"/>
          <p:nvPr/>
        </p:nvSpPr>
        <p:spPr>
          <a:xfrm>
            <a:off x="8142255" y="6382487"/>
            <a:ext cx="984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 </a:t>
            </a:r>
            <a:r>
              <a:rPr lang="ko-KR" altLang="en-US" sz="16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하연수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2E52AD6-66A9-4495-94A6-70731490CD6A}"/>
              </a:ext>
            </a:extLst>
          </p:cNvPr>
          <p:cNvSpPr txBox="1"/>
          <p:nvPr/>
        </p:nvSpPr>
        <p:spPr>
          <a:xfrm>
            <a:off x="10145042" y="6364502"/>
            <a:ext cx="984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 </a:t>
            </a:r>
            <a:r>
              <a:rPr lang="ko-KR" altLang="en-US" sz="16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박찬규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5392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A0377C4-66D3-4C97-B7EA-E663ACDAF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</a:rPr>
              <a:pPr/>
              <a:t>12</a:t>
            </a:fld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3BF97F6-A313-4B24-AE4F-77AF03FBA2F1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1FCC9E2-09AB-4A10-8EAA-57407689B603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8D0FA02-1456-437B-B3CE-E224DF8E593E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8A4C9C3-361B-431B-9C42-8E42024AC365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04A0BC1-F285-4C86-A101-15C884D93DFD}"/>
              </a:ext>
            </a:extLst>
          </p:cNvPr>
          <p:cNvSpPr txBox="1"/>
          <p:nvPr/>
        </p:nvSpPr>
        <p:spPr>
          <a:xfrm>
            <a:off x="867554" y="646354"/>
            <a:ext cx="48873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진행 상황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90C3F70-2CFC-418D-8624-32CF54A94A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48457" y="2118871"/>
            <a:ext cx="4573433" cy="34300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976C82-47C9-4BE3-9C6A-33C2A657934B}"/>
              </a:ext>
            </a:extLst>
          </p:cNvPr>
          <p:cNvSpPr txBox="1"/>
          <p:nvPr/>
        </p:nvSpPr>
        <p:spPr>
          <a:xfrm>
            <a:off x="1243850" y="5128046"/>
            <a:ext cx="5385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HC-12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라는 모듈을 이용하여 </a:t>
            </a:r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433MHz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로 </a:t>
            </a:r>
            <a:r>
              <a:rPr lang="ko-KR" altLang="en-US" sz="16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아두이노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6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프로미니와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6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라즈베리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파이를 시리얼통신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431D566-B7A0-495F-86D7-7A82E25CED07}"/>
              </a:ext>
            </a:extLst>
          </p:cNvPr>
          <p:cNvGrpSpPr/>
          <p:nvPr/>
        </p:nvGrpSpPr>
        <p:grpSpPr>
          <a:xfrm>
            <a:off x="1283923" y="1624051"/>
            <a:ext cx="4212471" cy="972108"/>
            <a:chOff x="2711624" y="1153997"/>
            <a:chExt cx="2964336" cy="684077"/>
          </a:xfrm>
        </p:grpSpPr>
        <p:pic>
          <p:nvPicPr>
            <p:cNvPr id="11" name="Picture 8" descr="hc-12에 대한 이미지 검색결과">
              <a:extLst>
                <a:ext uri="{FF2B5EF4-FFF2-40B4-BE49-F238E27FC236}">
                  <a16:creationId xmlns:a16="http://schemas.microsoft.com/office/drawing/2014/main" id="{92F49CFF-7A35-4E19-9237-38ACDCD2709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75" t="4678" r="42176" b="11799"/>
            <a:stretch/>
          </p:blipFill>
          <p:spPr bwMode="auto">
            <a:xfrm rot="5400000">
              <a:off x="3110668" y="754953"/>
              <a:ext cx="684077" cy="1482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8" descr="hc-12에 대한 이미지 검색결과">
              <a:extLst>
                <a:ext uri="{FF2B5EF4-FFF2-40B4-BE49-F238E27FC236}">
                  <a16:creationId xmlns:a16="http://schemas.microsoft.com/office/drawing/2014/main" id="{14A16EBB-2006-4994-AD3C-4A5BC56098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815" t="8156" r="12194" b="14746"/>
            <a:stretch/>
          </p:blipFill>
          <p:spPr bwMode="auto">
            <a:xfrm rot="16200000">
              <a:off x="4790776" y="620040"/>
              <a:ext cx="288199" cy="14821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B95EE7E-E7C0-4414-BE71-AE2978C68431}"/>
              </a:ext>
            </a:extLst>
          </p:cNvPr>
          <p:cNvSpPr txBox="1"/>
          <p:nvPr/>
        </p:nvSpPr>
        <p:spPr>
          <a:xfrm>
            <a:off x="1243850" y="5828237"/>
            <a:ext cx="50545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계획 </a:t>
            </a:r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Python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과 </a:t>
            </a:r>
            <a:r>
              <a:rPr lang="en-US" altLang="ko-KR" sz="16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MySql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을 이용해 </a:t>
            </a:r>
            <a:r>
              <a:rPr lang="ko-KR" altLang="en-US" sz="16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라즈베리파이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웹서버에 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날짜</a:t>
            </a:r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시간과 </a:t>
            </a:r>
            <a:r>
              <a:rPr lang="ko-KR" altLang="en-US" sz="16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누적량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저장</a:t>
            </a:r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ko-KR" altLang="en-US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CB553DC-3EAA-4791-B933-B2D2EA5B779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387794" y="2575346"/>
            <a:ext cx="2826168" cy="211962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C578497-0FED-4503-A7D5-76193E2D67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8225" y="2685311"/>
            <a:ext cx="1857627" cy="235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722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FEE9B0F-D52A-4861-9E32-42D55EC0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</a:rPr>
              <a:pPr/>
              <a:t>13</a:t>
            </a:fld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012F3C8-8E44-4F07-8342-AEB18AA004E4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DFAB3FA-D4E7-47E3-957E-70C44C825B1F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20F1249-F942-4DA5-8A1D-2D5B58A8EBC3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646247F-C397-4062-9709-9B7D0052FDE2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F25B2EB-32A7-4C6C-9D03-1FDA540A812B}"/>
              </a:ext>
            </a:extLst>
          </p:cNvPr>
          <p:cNvSpPr txBox="1"/>
          <p:nvPr/>
        </p:nvSpPr>
        <p:spPr>
          <a:xfrm>
            <a:off x="867554" y="646354"/>
            <a:ext cx="48873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진행 상황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8651297-4357-4113-809E-D9710DA999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807" y="2132856"/>
            <a:ext cx="5313799" cy="3040674"/>
          </a:xfrm>
          <a:prstGeom prst="rect">
            <a:avLst/>
          </a:prstGeom>
        </p:spPr>
      </p:pic>
      <p:pic>
        <p:nvPicPr>
          <p:cNvPr id="10" name="KakaoTalk_Video_20180209_1428_21_523">
            <a:hlinkClick r:id="" action="ppaction://media"/>
            <a:extLst>
              <a:ext uri="{FF2B5EF4-FFF2-40B4-BE49-F238E27FC236}">
                <a16:creationId xmlns:a16="http://schemas.microsoft.com/office/drawing/2014/main" id="{C53045C7-5D7B-473C-A373-9899291DCD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6545" y="2132856"/>
            <a:ext cx="5397196" cy="30406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9461EDD-0D7D-424A-9772-ED5F3F9F7E7F}"/>
              </a:ext>
            </a:extLst>
          </p:cNvPr>
          <p:cNvSpPr txBox="1"/>
          <p:nvPr/>
        </p:nvSpPr>
        <p:spPr>
          <a:xfrm>
            <a:off x="2413557" y="530120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 Tracking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CEF86D-C10C-4093-8D19-BF6BDBC65083}"/>
              </a:ext>
            </a:extLst>
          </p:cNvPr>
          <p:cNvSpPr txBox="1"/>
          <p:nvPr/>
        </p:nvSpPr>
        <p:spPr>
          <a:xfrm>
            <a:off x="8220236" y="5308987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 Mapping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0439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FC387E1-A42B-4CB7-BE5D-3C001A5F7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</a:rPr>
              <a:pPr/>
              <a:t>14</a:t>
            </a:fld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1BC3555-010F-4252-8A23-91382AF7C9A2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BF51E93-79F2-4FA4-B96D-2C01FEC2FAFD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7E9B998-167D-4ECB-AAE1-BC2B700BDDCB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37EDE20-193F-4085-AA15-8865AE0D8C42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22A0CFF-AC57-4F6D-BD56-A9028ED45EF9}"/>
              </a:ext>
            </a:extLst>
          </p:cNvPr>
          <p:cNvSpPr txBox="1"/>
          <p:nvPr/>
        </p:nvSpPr>
        <p:spPr>
          <a:xfrm>
            <a:off x="876330" y="642754"/>
            <a:ext cx="48873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진행 상황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4D84A0-D120-4368-83B3-DCC0B13D2E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1487" y="2240868"/>
            <a:ext cx="4613463" cy="2938990"/>
          </a:xfrm>
          <a:prstGeom prst="rect">
            <a:avLst/>
          </a:prstGeom>
        </p:spPr>
      </p:pic>
      <p:pic>
        <p:nvPicPr>
          <p:cNvPr id="3" name="KakaoTalk_Video_20180321_1846_54_947">
            <a:hlinkClick r:id="" action="ppaction://media"/>
            <a:extLst>
              <a:ext uri="{FF2B5EF4-FFF2-40B4-BE49-F238E27FC236}">
                <a16:creationId xmlns:a16="http://schemas.microsoft.com/office/drawing/2014/main" id="{F78119CE-4B66-4A22-B13C-6E3A23A886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88088" y="1527503"/>
            <a:ext cx="3673682" cy="2061344"/>
          </a:xfrm>
          <a:prstGeom prst="rect">
            <a:avLst/>
          </a:prstGeom>
        </p:spPr>
      </p:pic>
      <p:pic>
        <p:nvPicPr>
          <p:cNvPr id="10" name="KakaoTalk_Video_20180321_1847_05_800">
            <a:hlinkClick r:id="" action="ppaction://media"/>
            <a:extLst>
              <a:ext uri="{FF2B5EF4-FFF2-40B4-BE49-F238E27FC236}">
                <a16:creationId xmlns:a16="http://schemas.microsoft.com/office/drawing/2014/main" id="{F4ABB2CA-4F12-43EC-815A-23AC9039265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895993" y="4296070"/>
            <a:ext cx="3744416" cy="21010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73C2BAE-7E8B-4AD1-BE94-2E3DCBD2346A}"/>
              </a:ext>
            </a:extLst>
          </p:cNvPr>
          <p:cNvSpPr txBox="1"/>
          <p:nvPr/>
        </p:nvSpPr>
        <p:spPr>
          <a:xfrm>
            <a:off x="2279576" y="520374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어플리케이션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UI &gt;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23F4F8-726B-4ED2-A00B-215ED4E50143}"/>
              </a:ext>
            </a:extLst>
          </p:cNvPr>
          <p:cNvSpPr txBox="1"/>
          <p:nvPr/>
        </p:nvSpPr>
        <p:spPr>
          <a:xfrm>
            <a:off x="8048121" y="375779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스트리밍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240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34170E4-EA5F-49F4-92D1-CC7B62C68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15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58B4561D-EE62-4A7E-B2B2-DF9EDD8E2892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64A8FB95-27BD-41D4-A5D8-91F6D0465A1D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222C56F7-77CA-44C0-BEB6-681B91F78B4B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3C09B60-907C-4FC0-9108-B1E069098954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C3DD7A49-0545-40A7-8264-D38C1F0A329D}"/>
              </a:ext>
            </a:extLst>
          </p:cNvPr>
          <p:cNvSpPr txBox="1"/>
          <p:nvPr/>
        </p:nvSpPr>
        <p:spPr>
          <a:xfrm>
            <a:off x="867554" y="646354"/>
            <a:ext cx="48873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진행 계획 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7DFBFD8-3659-4663-9E5F-6573BB76AE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6097015"/>
              </p:ext>
            </p:extLst>
          </p:nvPr>
        </p:nvGraphicFramePr>
        <p:xfrm>
          <a:off x="857593" y="1340768"/>
          <a:ext cx="10476814" cy="48609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7705">
                  <a:extLst>
                    <a:ext uri="{9D8B030D-6E8A-4147-A177-3AD203B41FA5}">
                      <a16:colId xmlns:a16="http://schemas.microsoft.com/office/drawing/2014/main" val="1137494002"/>
                    </a:ext>
                  </a:extLst>
                </a:gridCol>
                <a:gridCol w="1008149">
                  <a:extLst>
                    <a:ext uri="{9D8B030D-6E8A-4147-A177-3AD203B41FA5}">
                      <a16:colId xmlns:a16="http://schemas.microsoft.com/office/drawing/2014/main" val="2785843205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1260718120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1566258182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3962710015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3315135819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1161531467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325474415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1621953100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2585500597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3530774186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1090305203"/>
                    </a:ext>
                  </a:extLst>
                </a:gridCol>
              </a:tblGrid>
              <a:tr h="360039"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~3/25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4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월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월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6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월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7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월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8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월 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9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월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12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4257969"/>
                  </a:ext>
                </a:extLst>
              </a:tr>
              <a:tr h="19936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~4/15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~4/29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~5/13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~5/27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~6/10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~6/24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9587044"/>
                  </a:ext>
                </a:extLst>
              </a:tr>
              <a:tr h="10414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박찬규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초기 설계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캡스톤</a:t>
                      </a:r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최종 </a:t>
                      </a:r>
                      <a:endParaRPr lang="en-US" altLang="ko-KR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보고서 제출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041073"/>
                  </a:ext>
                </a:extLst>
              </a:tr>
              <a:tr h="10414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황지민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err="1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아두이노</a:t>
                      </a:r>
                      <a:endParaRPr lang="en-US" altLang="ko-KR" sz="13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-</a:t>
                      </a:r>
                      <a:r>
                        <a:rPr lang="ko-KR" altLang="en-US" sz="13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파이 </a:t>
                      </a:r>
                      <a:endParaRPr lang="en-US" altLang="ko-KR" sz="13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시리얼 통신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7540738"/>
                  </a:ext>
                </a:extLst>
              </a:tr>
              <a:tr h="10414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하연수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실시간 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스트리밍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7798460"/>
                  </a:ext>
                </a:extLst>
              </a:tr>
              <a:tr h="10414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임예은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Tracking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방식 연구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5447224"/>
                  </a:ext>
                </a:extLst>
              </a:tr>
            </a:tbl>
          </a:graphicData>
        </a:graphic>
      </p:graphicFrame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8D8718C-7C96-44F5-A203-AAEECCE4A19E}"/>
              </a:ext>
            </a:extLst>
          </p:cNvPr>
          <p:cNvCxnSpPr>
            <a:cxnSpLocks/>
          </p:cNvCxnSpPr>
          <p:nvPr/>
        </p:nvCxnSpPr>
        <p:spPr>
          <a:xfrm>
            <a:off x="2675620" y="2672916"/>
            <a:ext cx="2105404" cy="3514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3638A25-2AB0-4D57-9903-16C89E049480}"/>
              </a:ext>
            </a:extLst>
          </p:cNvPr>
          <p:cNvSpPr txBox="1"/>
          <p:nvPr/>
        </p:nvSpPr>
        <p:spPr>
          <a:xfrm>
            <a:off x="3971764" y="6468499"/>
            <a:ext cx="1583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캡스톤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차 심사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BA03BF-4AE6-494B-81BC-6E3AF0CF2B17}"/>
              </a:ext>
            </a:extLst>
          </p:cNvPr>
          <p:cNvSpPr txBox="1"/>
          <p:nvPr/>
        </p:nvSpPr>
        <p:spPr>
          <a:xfrm>
            <a:off x="6996100" y="6468499"/>
            <a:ext cx="1547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캡스톤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차 심사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D8C39E7-2661-47C9-86A4-EB35E3967BD8}"/>
              </a:ext>
            </a:extLst>
          </p:cNvPr>
          <p:cNvCxnSpPr>
            <a:stCxn id="6" idx="0"/>
          </p:cNvCxnSpPr>
          <p:nvPr/>
        </p:nvCxnSpPr>
        <p:spPr>
          <a:xfrm flipV="1">
            <a:off x="4763358" y="6215286"/>
            <a:ext cx="0" cy="253213"/>
          </a:xfrm>
          <a:prstGeom prst="straightConnector1">
            <a:avLst/>
          </a:prstGeom>
          <a:ln w="28575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55C8309-7F22-45BC-813D-18AE5B2257D2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7769692" y="6215286"/>
            <a:ext cx="0" cy="253213"/>
          </a:xfrm>
          <a:prstGeom prst="straightConnector1">
            <a:avLst/>
          </a:prstGeom>
          <a:ln w="28575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E460E41-3315-41D6-AA2A-050C711F3A58}"/>
              </a:ext>
            </a:extLst>
          </p:cNvPr>
          <p:cNvSpPr txBox="1"/>
          <p:nvPr/>
        </p:nvSpPr>
        <p:spPr>
          <a:xfrm>
            <a:off x="9353853" y="6468499"/>
            <a:ext cx="1547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캡스톤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</a:t>
            </a: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차 심사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ECE6C044-6D25-4F02-AE14-A7B85AA630D5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10127445" y="6215286"/>
            <a:ext cx="0" cy="253213"/>
          </a:xfrm>
          <a:prstGeom prst="straightConnector1">
            <a:avLst/>
          </a:prstGeom>
          <a:ln w="28575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24A643C-A04C-4E9D-8E77-796860A2B433}"/>
              </a:ext>
            </a:extLst>
          </p:cNvPr>
          <p:cNvSpPr txBox="1"/>
          <p:nvPr/>
        </p:nvSpPr>
        <p:spPr>
          <a:xfrm>
            <a:off x="2675620" y="2326136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재료 구매 및 최종 설계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D80266D-4D78-4155-B9AA-A6EE6A8620CA}"/>
              </a:ext>
            </a:extLst>
          </p:cNvPr>
          <p:cNvCxnSpPr>
            <a:cxnSpLocks/>
          </p:cNvCxnSpPr>
          <p:nvPr/>
        </p:nvCxnSpPr>
        <p:spPr>
          <a:xfrm>
            <a:off x="2706833" y="3771515"/>
            <a:ext cx="3420380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16A6D27-7491-4776-9446-F496683B4AEE}"/>
              </a:ext>
            </a:extLst>
          </p:cNvPr>
          <p:cNvSpPr txBox="1"/>
          <p:nvPr/>
        </p:nvSpPr>
        <p:spPr>
          <a:xfrm>
            <a:off x="3103371" y="3397117"/>
            <a:ext cx="2627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RF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모듈을 이용한 활동량 전송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66A21EE-029E-48F5-80BD-7A0E371AE45A}"/>
              </a:ext>
            </a:extLst>
          </p:cNvPr>
          <p:cNvCxnSpPr>
            <a:cxnSpLocks/>
          </p:cNvCxnSpPr>
          <p:nvPr/>
        </p:nvCxnSpPr>
        <p:spPr>
          <a:xfrm>
            <a:off x="2706833" y="4761610"/>
            <a:ext cx="2034849" cy="8353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953CBDC-0CF0-4417-8720-FA4F66233264}"/>
              </a:ext>
            </a:extLst>
          </p:cNvPr>
          <p:cNvSpPr txBox="1"/>
          <p:nvPr/>
        </p:nvSpPr>
        <p:spPr>
          <a:xfrm>
            <a:off x="2678699" y="4392362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어플 </a:t>
            </a:r>
            <a:r>
              <a:rPr lang="en-US" altLang="ko-KR" sz="14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Webiopi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연동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4BC75E6D-71E0-4C30-82C7-6145E40D7CC2}"/>
              </a:ext>
            </a:extLst>
          </p:cNvPr>
          <p:cNvCxnSpPr>
            <a:cxnSpLocks/>
          </p:cNvCxnSpPr>
          <p:nvPr/>
        </p:nvCxnSpPr>
        <p:spPr>
          <a:xfrm>
            <a:off x="2706833" y="5858154"/>
            <a:ext cx="2716381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3DB3001-061A-4F13-95FC-E6EF0A0E594A}"/>
              </a:ext>
            </a:extLst>
          </p:cNvPr>
          <p:cNvSpPr txBox="1"/>
          <p:nvPr/>
        </p:nvSpPr>
        <p:spPr>
          <a:xfrm>
            <a:off x="2646523" y="5469110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tracking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알고리즘 구현 및 보완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60CC1C4-54D5-4B44-B341-658823FB8B57}"/>
              </a:ext>
            </a:extLst>
          </p:cNvPr>
          <p:cNvCxnSpPr>
            <a:cxnSpLocks/>
          </p:cNvCxnSpPr>
          <p:nvPr/>
        </p:nvCxnSpPr>
        <p:spPr>
          <a:xfrm>
            <a:off x="4743836" y="4758044"/>
            <a:ext cx="1717211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AE60D61-CE98-4D2A-93DA-FFC85E6689BF}"/>
              </a:ext>
            </a:extLst>
          </p:cNvPr>
          <p:cNvSpPr txBox="1"/>
          <p:nvPr/>
        </p:nvSpPr>
        <p:spPr>
          <a:xfrm>
            <a:off x="4759547" y="4395740"/>
            <a:ext cx="1636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스트리밍 품질 향상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2670BE-B9EC-4731-9A26-F114F164B38D}"/>
              </a:ext>
            </a:extLst>
          </p:cNvPr>
          <p:cNvSpPr txBox="1"/>
          <p:nvPr/>
        </p:nvSpPr>
        <p:spPr>
          <a:xfrm>
            <a:off x="6364317" y="4418918"/>
            <a:ext cx="1335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어플 완성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B5897A41-716F-4E2D-9F2E-18694B627EAB}"/>
              </a:ext>
            </a:extLst>
          </p:cNvPr>
          <p:cNvCxnSpPr>
            <a:cxnSpLocks/>
          </p:cNvCxnSpPr>
          <p:nvPr/>
        </p:nvCxnSpPr>
        <p:spPr>
          <a:xfrm>
            <a:off x="6449767" y="4758044"/>
            <a:ext cx="1449882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00BC258-5C30-4B1D-A9A0-DCA441776BD6}"/>
              </a:ext>
            </a:extLst>
          </p:cNvPr>
          <p:cNvSpPr txBox="1"/>
          <p:nvPr/>
        </p:nvSpPr>
        <p:spPr>
          <a:xfrm>
            <a:off x="8543284" y="4418918"/>
            <a:ext cx="1335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수정 및 보완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5A14ACAD-702D-4812-9BCC-D82E62508845}"/>
              </a:ext>
            </a:extLst>
          </p:cNvPr>
          <p:cNvCxnSpPr>
            <a:cxnSpLocks/>
          </p:cNvCxnSpPr>
          <p:nvPr/>
        </p:nvCxnSpPr>
        <p:spPr>
          <a:xfrm>
            <a:off x="7899649" y="4758044"/>
            <a:ext cx="2588839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958C3F38-EBD9-4522-AFA4-14703BEDB290}"/>
              </a:ext>
            </a:extLst>
          </p:cNvPr>
          <p:cNvCxnSpPr>
            <a:cxnSpLocks/>
          </p:cNvCxnSpPr>
          <p:nvPr/>
        </p:nvCxnSpPr>
        <p:spPr>
          <a:xfrm>
            <a:off x="5440269" y="5864604"/>
            <a:ext cx="2405335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4C61135-F3A9-478C-8F48-4EF4B4E1365C}"/>
              </a:ext>
            </a:extLst>
          </p:cNvPr>
          <p:cNvSpPr txBox="1"/>
          <p:nvPr/>
        </p:nvSpPr>
        <p:spPr>
          <a:xfrm>
            <a:off x="7786909" y="5501420"/>
            <a:ext cx="15861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현실 좌표계 맵핑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948247D7-9743-49BB-B3F5-387DDAE02B33}"/>
              </a:ext>
            </a:extLst>
          </p:cNvPr>
          <p:cNvCxnSpPr>
            <a:cxnSpLocks/>
          </p:cNvCxnSpPr>
          <p:nvPr/>
        </p:nvCxnSpPr>
        <p:spPr>
          <a:xfrm>
            <a:off x="7824893" y="5864604"/>
            <a:ext cx="1744936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AB98F6CB-5CC5-4CEF-BA5C-D80C55D5EC0F}"/>
              </a:ext>
            </a:extLst>
          </p:cNvPr>
          <p:cNvSpPr txBox="1"/>
          <p:nvPr/>
        </p:nvSpPr>
        <p:spPr>
          <a:xfrm>
            <a:off x="5253345" y="5516280"/>
            <a:ext cx="25795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좌표에 맞게 팬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</a:t>
            </a:r>
            <a:r>
              <a:rPr lang="ko-KR" altLang="en-US" sz="14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틸트각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보정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9CCE1C3-15E1-4AD7-832E-A29273F9D734}"/>
              </a:ext>
            </a:extLst>
          </p:cNvPr>
          <p:cNvSpPr txBox="1"/>
          <p:nvPr/>
        </p:nvSpPr>
        <p:spPr>
          <a:xfrm>
            <a:off x="9328630" y="5503277"/>
            <a:ext cx="1335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수정 및 보완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C3BE2BCB-44A3-410D-BA19-AB9D83B2B0D3}"/>
              </a:ext>
            </a:extLst>
          </p:cNvPr>
          <p:cNvCxnSpPr>
            <a:cxnSpLocks/>
          </p:cNvCxnSpPr>
          <p:nvPr/>
        </p:nvCxnSpPr>
        <p:spPr>
          <a:xfrm flipV="1">
            <a:off x="9559150" y="5864604"/>
            <a:ext cx="929338" cy="1046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614C1DA3-68E6-494B-AFC5-867EAB8F46EA}"/>
              </a:ext>
            </a:extLst>
          </p:cNvPr>
          <p:cNvCxnSpPr>
            <a:cxnSpLocks/>
          </p:cNvCxnSpPr>
          <p:nvPr/>
        </p:nvCxnSpPr>
        <p:spPr>
          <a:xfrm>
            <a:off x="6129092" y="3771265"/>
            <a:ext cx="2568269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6777168-4E12-47FA-9020-1AE6105CCFF0}"/>
              </a:ext>
            </a:extLst>
          </p:cNvPr>
          <p:cNvSpPr txBox="1"/>
          <p:nvPr/>
        </p:nvSpPr>
        <p:spPr>
          <a:xfrm>
            <a:off x="6364317" y="3387376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활동량 웹 서버 만들기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1EB82E8-CD63-4458-992F-DD540821F095}"/>
              </a:ext>
            </a:extLst>
          </p:cNvPr>
          <p:cNvSpPr txBox="1"/>
          <p:nvPr/>
        </p:nvSpPr>
        <p:spPr>
          <a:xfrm>
            <a:off x="8891487" y="3393280"/>
            <a:ext cx="1335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수정 및 보완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377F576C-EFF9-4930-98B2-1123E650B303}"/>
              </a:ext>
            </a:extLst>
          </p:cNvPr>
          <p:cNvCxnSpPr>
            <a:cxnSpLocks/>
          </p:cNvCxnSpPr>
          <p:nvPr/>
        </p:nvCxnSpPr>
        <p:spPr>
          <a:xfrm>
            <a:off x="8697361" y="3771265"/>
            <a:ext cx="1791127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8F87674A-7D06-4CBF-9E8D-6F4926A0CA24}"/>
              </a:ext>
            </a:extLst>
          </p:cNvPr>
          <p:cNvSpPr txBox="1"/>
          <p:nvPr/>
        </p:nvSpPr>
        <p:spPr>
          <a:xfrm>
            <a:off x="4660611" y="232258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차 프린팅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가공</a:t>
            </a: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B9270C03-E285-4319-8630-10CA1BD0DB3D}"/>
              </a:ext>
            </a:extLst>
          </p:cNvPr>
          <p:cNvCxnSpPr>
            <a:cxnSpLocks/>
          </p:cNvCxnSpPr>
          <p:nvPr/>
        </p:nvCxnSpPr>
        <p:spPr>
          <a:xfrm>
            <a:off x="4794571" y="2683509"/>
            <a:ext cx="1615743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A16D7908-0DF7-4A82-9C2D-54708C574369}"/>
              </a:ext>
            </a:extLst>
          </p:cNvPr>
          <p:cNvSpPr txBox="1"/>
          <p:nvPr/>
        </p:nvSpPr>
        <p:spPr>
          <a:xfrm>
            <a:off x="6279998" y="2329345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차 프린팅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가공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10C0B3DB-E8BC-4BBE-9E87-14C9EC73B86F}"/>
              </a:ext>
            </a:extLst>
          </p:cNvPr>
          <p:cNvCxnSpPr>
            <a:cxnSpLocks/>
          </p:cNvCxnSpPr>
          <p:nvPr/>
        </p:nvCxnSpPr>
        <p:spPr>
          <a:xfrm>
            <a:off x="6410314" y="2702363"/>
            <a:ext cx="1489335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1257D3BF-ECC1-4DB0-B67B-86A86048D144}"/>
              </a:ext>
            </a:extLst>
          </p:cNvPr>
          <p:cNvSpPr txBox="1"/>
          <p:nvPr/>
        </p:nvSpPr>
        <p:spPr>
          <a:xfrm>
            <a:off x="7824893" y="2323694"/>
            <a:ext cx="27126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최종 프린팅 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수정 및 보완</a:t>
            </a: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5C2D8275-F41E-4D85-9881-738452B01D28}"/>
              </a:ext>
            </a:extLst>
          </p:cNvPr>
          <p:cNvCxnSpPr>
            <a:cxnSpLocks/>
          </p:cNvCxnSpPr>
          <p:nvPr/>
        </p:nvCxnSpPr>
        <p:spPr>
          <a:xfrm>
            <a:off x="7880796" y="2707615"/>
            <a:ext cx="2588839" cy="0"/>
          </a:xfrm>
          <a:prstGeom prst="straightConnector1">
            <a:avLst/>
          </a:prstGeom>
          <a:ln w="76200">
            <a:solidFill>
              <a:srgbClr val="00205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573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269686" y="2644170"/>
            <a:ext cx="56526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Q &amp; A</a:t>
            </a: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07851033-136C-4B3F-B55D-E33041977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16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6303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269686" y="2721694"/>
            <a:ext cx="56526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Thank</a:t>
            </a:r>
            <a:r>
              <a:rPr lang="en-US" altLang="ko-KR" sz="3000" b="1" dirty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you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50768" y="3275692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For your kindness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07851033-136C-4B3F-B55D-E33041977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17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0121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DF643C1-5A0C-49B3-A61B-45D6A158C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2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3ED6EE-04CA-4B45-B3CA-26F03BDE410A}"/>
              </a:ext>
            </a:extLst>
          </p:cNvPr>
          <p:cNvSpPr txBox="1"/>
          <p:nvPr/>
        </p:nvSpPr>
        <p:spPr>
          <a:xfrm>
            <a:off x="867554" y="646354"/>
            <a:ext cx="22518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Contents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3E651AB-B523-4336-90A5-0EA610F47AAB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6A2732A-72EF-4E5D-94BE-71D847B1B9A2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9D4E9D2-188A-4E51-889F-77D11386BA3D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1559CA2E-7806-4FA5-B78A-8FF4A88DBF71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29" name="Text 147">
            <a:extLst>
              <a:ext uri="{FF2B5EF4-FFF2-40B4-BE49-F238E27FC236}">
                <a16:creationId xmlns:a16="http://schemas.microsoft.com/office/drawing/2014/main" id="{E86349EE-AE5F-489E-9CC2-82AEFD87AE0F}"/>
              </a:ext>
            </a:extLst>
          </p:cNvPr>
          <p:cNvSpPr txBox="1"/>
          <p:nvPr/>
        </p:nvSpPr>
        <p:spPr>
          <a:xfrm>
            <a:off x="2134241" y="4149080"/>
            <a:ext cx="1335779" cy="659727"/>
          </a:xfrm>
          <a:prstGeom prst="rect">
            <a:avLst/>
          </a:prstGeom>
          <a:noFill/>
        </p:spPr>
        <p:txBody>
          <a:bodyPr wrap="square" lIns="36000" tIns="0" rIns="36000" bIns="0" rtlCol="0" anchor="ctr"/>
          <a:lstStyle/>
          <a:p>
            <a:pPr algn="ctr">
              <a:lnSpc>
                <a:spcPct val="100000"/>
              </a:lnSpc>
            </a:pPr>
            <a:r>
              <a:rPr lang="ko-KR" altLang="en-US" sz="2400" dirty="0">
                <a:solidFill>
                  <a:srgbClr val="3E393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배경</a:t>
            </a:r>
            <a:endParaRPr sz="2400" dirty="0">
              <a:solidFill>
                <a:srgbClr val="3E3938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0" name="Text 148">
            <a:extLst>
              <a:ext uri="{FF2B5EF4-FFF2-40B4-BE49-F238E27FC236}">
                <a16:creationId xmlns:a16="http://schemas.microsoft.com/office/drawing/2014/main" id="{B9464173-56C8-4EAF-AF49-4D75D75A79E4}"/>
              </a:ext>
            </a:extLst>
          </p:cNvPr>
          <p:cNvSpPr txBox="1"/>
          <p:nvPr/>
        </p:nvSpPr>
        <p:spPr>
          <a:xfrm>
            <a:off x="4174178" y="4149079"/>
            <a:ext cx="1335779" cy="659727"/>
          </a:xfrm>
          <a:prstGeom prst="rect">
            <a:avLst/>
          </a:prstGeom>
          <a:noFill/>
        </p:spPr>
        <p:txBody>
          <a:bodyPr wrap="square" lIns="36000" tIns="0" rIns="36000" bIns="0" rtlCol="0" anchor="ctr"/>
          <a:lstStyle/>
          <a:p>
            <a:pPr algn="ctr">
              <a:lnSpc>
                <a:spcPct val="100000"/>
              </a:lnSpc>
            </a:pPr>
            <a:r>
              <a:rPr lang="ko-KR" altLang="en-US" sz="2400" dirty="0">
                <a:solidFill>
                  <a:srgbClr val="3E393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작품 구상</a:t>
            </a:r>
            <a:endParaRPr lang="en-US" altLang="ko-KR" sz="2400" dirty="0">
              <a:solidFill>
                <a:srgbClr val="3E3938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1" name="Text 149">
            <a:extLst>
              <a:ext uri="{FF2B5EF4-FFF2-40B4-BE49-F238E27FC236}">
                <a16:creationId xmlns:a16="http://schemas.microsoft.com/office/drawing/2014/main" id="{FA7B4A2A-53E1-48A0-B996-3DFB4CA181AA}"/>
              </a:ext>
            </a:extLst>
          </p:cNvPr>
          <p:cNvSpPr txBox="1"/>
          <p:nvPr/>
        </p:nvSpPr>
        <p:spPr>
          <a:xfrm>
            <a:off x="6200734" y="4149078"/>
            <a:ext cx="1335779" cy="659727"/>
          </a:xfrm>
          <a:prstGeom prst="rect">
            <a:avLst/>
          </a:prstGeom>
          <a:noFill/>
        </p:spPr>
        <p:txBody>
          <a:bodyPr wrap="square" lIns="36000" tIns="0" rIns="36000" bIns="0" rtlCol="0" anchor="ctr"/>
          <a:lstStyle/>
          <a:p>
            <a:pPr algn="ctr">
              <a:lnSpc>
                <a:spcPct val="100000"/>
              </a:lnSpc>
            </a:pPr>
            <a:r>
              <a:rPr lang="ko-KR" altLang="en-US" sz="2400" dirty="0">
                <a:solidFill>
                  <a:srgbClr val="3E393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진행 상황</a:t>
            </a:r>
            <a:endParaRPr sz="2400" dirty="0">
              <a:solidFill>
                <a:srgbClr val="3E3938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2" name="자유형: 도형 31">
            <a:extLst>
              <a:ext uri="{FF2B5EF4-FFF2-40B4-BE49-F238E27FC236}">
                <a16:creationId xmlns:a16="http://schemas.microsoft.com/office/drawing/2014/main" id="{51440ED0-1D1C-4A28-94C5-336F610BB490}"/>
              </a:ext>
            </a:extLst>
          </p:cNvPr>
          <p:cNvSpPr/>
          <p:nvPr/>
        </p:nvSpPr>
        <p:spPr>
          <a:xfrm>
            <a:off x="4236458" y="3803483"/>
            <a:ext cx="1208454" cy="45719"/>
          </a:xfrm>
          <a:custGeom>
            <a:avLst/>
            <a:gdLst/>
            <a:ahLst/>
            <a:cxnLst/>
            <a:rect l="0" t="0" r="0" b="0"/>
            <a:pathLst>
              <a:path w="1730459" h="11692">
                <a:moveTo>
                  <a:pt x="0" y="0"/>
                </a:moveTo>
                <a:lnTo>
                  <a:pt x="1730459" y="0"/>
                </a:lnTo>
                <a:lnTo>
                  <a:pt x="1730459" y="11692"/>
                </a:lnTo>
                <a:lnTo>
                  <a:pt x="0" y="11692"/>
                </a:lnTo>
                <a:lnTo>
                  <a:pt x="0" y="0"/>
                </a:lnTo>
                <a:close/>
              </a:path>
            </a:pathLst>
          </a:custGeom>
          <a:solidFill>
            <a:srgbClr val="8EB4E3"/>
          </a:solidFill>
          <a:ln w="7600" cap="flat">
            <a:solidFill>
              <a:srgbClr val="8EB4E3"/>
            </a:solidFill>
            <a:bevel/>
          </a:ln>
        </p:spPr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204AF00-49A7-4735-A468-BA1218B48E86}"/>
              </a:ext>
            </a:extLst>
          </p:cNvPr>
          <p:cNvGrpSpPr/>
          <p:nvPr/>
        </p:nvGrpSpPr>
        <p:grpSpPr>
          <a:xfrm>
            <a:off x="4316690" y="2535660"/>
            <a:ext cx="1043219" cy="1137501"/>
            <a:chOff x="3825076" y="2537937"/>
            <a:chExt cx="1493848" cy="1493848"/>
          </a:xfrm>
          <a:solidFill>
            <a:srgbClr val="8EB4E3"/>
          </a:solidFill>
        </p:grpSpPr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E1BDA837-77F6-4ED6-82B0-165A4F3F4790}"/>
                </a:ext>
              </a:extLst>
            </p:cNvPr>
            <p:cNvSpPr/>
            <p:nvPr/>
          </p:nvSpPr>
          <p:spPr>
            <a:xfrm>
              <a:off x="3977413" y="2690274"/>
              <a:ext cx="1189175" cy="1189175"/>
            </a:xfrm>
            <a:custGeom>
              <a:avLst/>
              <a:gdLst/>
              <a:ahLst/>
              <a:cxnLst/>
              <a:rect l="l" t="t" r="r" b="b"/>
              <a:pathLst>
                <a:path w="1189175" h="1189175">
                  <a:moveTo>
                    <a:pt x="0" y="594587"/>
                  </a:moveTo>
                  <a:cubicBezTo>
                    <a:pt x="0" y="266206"/>
                    <a:pt x="266206" y="0"/>
                    <a:pt x="594587" y="0"/>
                  </a:cubicBezTo>
                  <a:cubicBezTo>
                    <a:pt x="922969" y="0"/>
                    <a:pt x="1189175" y="266206"/>
                    <a:pt x="1189175" y="594587"/>
                  </a:cubicBezTo>
                  <a:cubicBezTo>
                    <a:pt x="1189175" y="922969"/>
                    <a:pt x="922969" y="1189175"/>
                    <a:pt x="594587" y="1189175"/>
                  </a:cubicBezTo>
                  <a:cubicBezTo>
                    <a:pt x="266206" y="1189175"/>
                    <a:pt x="0" y="922969"/>
                    <a:pt x="0" y="594587"/>
                  </a:cubicBezTo>
                  <a:close/>
                </a:path>
              </a:pathLst>
            </a:custGeom>
            <a:grpFill/>
            <a:ln w="7600" cap="flat">
              <a:solidFill>
                <a:srgbClr val="8EB4E3"/>
              </a:solidFill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lang="en-US" altLang="ko-KR" sz="5472" dirty="0">
                  <a:solidFill>
                    <a:srgbClr val="FFFFFF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2</a:t>
              </a:r>
              <a:endParaRPr sz="5472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E12A682B-355C-4FA1-9818-AF2439F8EB35}"/>
                </a:ext>
              </a:extLst>
            </p:cNvPr>
            <p:cNvSpPr/>
            <p:nvPr/>
          </p:nvSpPr>
          <p:spPr>
            <a:xfrm>
              <a:off x="3825076" y="2537937"/>
              <a:ext cx="1493848" cy="1493848"/>
            </a:xfrm>
            <a:custGeom>
              <a:avLst/>
              <a:gdLst>
                <a:gd name="connsiteX0" fmla="*/ 0 w 1493848"/>
                <a:gd name="connsiteY0" fmla="*/ 746924 h 1493848"/>
                <a:gd name="connsiteX1" fmla="*/ 746924 w 1493848"/>
                <a:gd name="connsiteY1" fmla="*/ 0 h 1493848"/>
                <a:gd name="connsiteX2" fmla="*/ 1493848 w 1493848"/>
                <a:gd name="connsiteY2" fmla="*/ 746924 h 1493848"/>
                <a:gd name="connsiteX3" fmla="*/ 746924 w 1493848"/>
                <a:gd name="connsiteY3" fmla="*/ 1493848 h 149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493848" h="1493848">
                  <a:moveTo>
                    <a:pt x="0" y="746924"/>
                  </a:moveTo>
                  <a:cubicBezTo>
                    <a:pt x="0" y="334410"/>
                    <a:pt x="334410" y="0"/>
                    <a:pt x="746924" y="0"/>
                  </a:cubicBezTo>
                  <a:cubicBezTo>
                    <a:pt x="1159441" y="0"/>
                    <a:pt x="1493848" y="334410"/>
                    <a:pt x="1493848" y="746924"/>
                  </a:cubicBezTo>
                  <a:cubicBezTo>
                    <a:pt x="1493848" y="1159441"/>
                    <a:pt x="1159441" y="1493848"/>
                    <a:pt x="746924" y="1493848"/>
                  </a:cubicBezTo>
                  <a:cubicBezTo>
                    <a:pt x="334410" y="1493848"/>
                    <a:pt x="0" y="1159441"/>
                    <a:pt x="0" y="746924"/>
                  </a:cubicBezTo>
                  <a:close/>
                  <a:moveTo>
                    <a:pt x="746924" y="1416169"/>
                  </a:moveTo>
                  <a:cubicBezTo>
                    <a:pt x="1116539" y="1416169"/>
                    <a:pt x="1416169" y="1116539"/>
                    <a:pt x="1416169" y="746924"/>
                  </a:cubicBezTo>
                  <a:cubicBezTo>
                    <a:pt x="1416169" y="377312"/>
                    <a:pt x="1116539" y="77680"/>
                    <a:pt x="746924" y="77680"/>
                  </a:cubicBezTo>
                  <a:cubicBezTo>
                    <a:pt x="377312" y="77680"/>
                    <a:pt x="77680" y="377312"/>
                    <a:pt x="77680" y="746924"/>
                  </a:cubicBezTo>
                  <a:cubicBezTo>
                    <a:pt x="77680" y="1116539"/>
                    <a:pt x="377312" y="1416169"/>
                    <a:pt x="746924" y="1416169"/>
                  </a:cubicBezTo>
                  <a:close/>
                </a:path>
              </a:pathLst>
            </a:custGeom>
            <a:grpFill/>
            <a:ln w="7600" cap="flat">
              <a:solidFill>
                <a:srgbClr val="8EB4E3"/>
              </a:solidFill>
              <a:bevel/>
            </a:ln>
          </p:spPr>
        </p:sp>
      </p:grpSp>
      <p:sp>
        <p:nvSpPr>
          <p:cNvPr id="36" name="Text 149">
            <a:extLst>
              <a:ext uri="{FF2B5EF4-FFF2-40B4-BE49-F238E27FC236}">
                <a16:creationId xmlns:a16="http://schemas.microsoft.com/office/drawing/2014/main" id="{C3AC3F0F-D508-489A-8328-492DAE731022}"/>
              </a:ext>
            </a:extLst>
          </p:cNvPr>
          <p:cNvSpPr txBox="1"/>
          <p:nvPr/>
        </p:nvSpPr>
        <p:spPr>
          <a:xfrm>
            <a:off x="8235829" y="4149078"/>
            <a:ext cx="1335779" cy="659727"/>
          </a:xfrm>
          <a:prstGeom prst="rect">
            <a:avLst/>
          </a:prstGeom>
          <a:noFill/>
        </p:spPr>
        <p:txBody>
          <a:bodyPr wrap="square" lIns="36000" tIns="0" rIns="36000" bIns="0" rtlCol="0" anchor="ctr"/>
          <a:lstStyle/>
          <a:p>
            <a:pPr algn="ctr">
              <a:lnSpc>
                <a:spcPct val="100000"/>
              </a:lnSpc>
            </a:pPr>
            <a:r>
              <a:rPr lang="ko-KR" altLang="en-US" sz="2400" dirty="0">
                <a:solidFill>
                  <a:srgbClr val="3E393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진행 계획</a:t>
            </a:r>
            <a:endParaRPr sz="2400" dirty="0">
              <a:solidFill>
                <a:srgbClr val="3E3938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7" name="자유형: 도형 36">
            <a:extLst>
              <a:ext uri="{FF2B5EF4-FFF2-40B4-BE49-F238E27FC236}">
                <a16:creationId xmlns:a16="http://schemas.microsoft.com/office/drawing/2014/main" id="{E6AC9B50-FE0B-45B5-A11E-4AAD6DFD62C2}"/>
              </a:ext>
            </a:extLst>
          </p:cNvPr>
          <p:cNvSpPr/>
          <p:nvPr/>
        </p:nvSpPr>
        <p:spPr>
          <a:xfrm>
            <a:off x="2202981" y="3803483"/>
            <a:ext cx="1208454" cy="45719"/>
          </a:xfrm>
          <a:custGeom>
            <a:avLst/>
            <a:gdLst/>
            <a:ahLst/>
            <a:cxnLst/>
            <a:rect l="0" t="0" r="0" b="0"/>
            <a:pathLst>
              <a:path w="1730459" h="11692">
                <a:moveTo>
                  <a:pt x="0" y="0"/>
                </a:moveTo>
                <a:lnTo>
                  <a:pt x="1730459" y="0"/>
                </a:lnTo>
                <a:lnTo>
                  <a:pt x="1730459" y="11692"/>
                </a:lnTo>
                <a:lnTo>
                  <a:pt x="0" y="11692"/>
                </a:lnTo>
                <a:lnTo>
                  <a:pt x="0" y="0"/>
                </a:lnTo>
                <a:close/>
              </a:path>
            </a:pathLst>
          </a:custGeom>
          <a:solidFill>
            <a:srgbClr val="8EB4E3"/>
          </a:solidFill>
          <a:ln w="7600" cap="flat">
            <a:solidFill>
              <a:srgbClr val="8EB4E3"/>
            </a:solidFill>
            <a:bevel/>
          </a:ln>
        </p:spPr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DD6E1CCD-4EBC-4C92-BD85-EEE210F84054}"/>
              </a:ext>
            </a:extLst>
          </p:cNvPr>
          <p:cNvGrpSpPr/>
          <p:nvPr/>
        </p:nvGrpSpPr>
        <p:grpSpPr>
          <a:xfrm>
            <a:off x="2280522" y="2547565"/>
            <a:ext cx="1043219" cy="1137501"/>
            <a:chOff x="3825076" y="2537937"/>
            <a:chExt cx="1493848" cy="1493848"/>
          </a:xfrm>
          <a:solidFill>
            <a:srgbClr val="8EB4E3"/>
          </a:solidFill>
        </p:grpSpPr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996A1370-9608-42B2-904D-085C6017850D}"/>
                </a:ext>
              </a:extLst>
            </p:cNvPr>
            <p:cNvSpPr/>
            <p:nvPr/>
          </p:nvSpPr>
          <p:spPr>
            <a:xfrm>
              <a:off x="3977413" y="2690274"/>
              <a:ext cx="1189175" cy="1189175"/>
            </a:xfrm>
            <a:custGeom>
              <a:avLst/>
              <a:gdLst/>
              <a:ahLst/>
              <a:cxnLst/>
              <a:rect l="l" t="t" r="r" b="b"/>
              <a:pathLst>
                <a:path w="1189175" h="1189175">
                  <a:moveTo>
                    <a:pt x="0" y="594587"/>
                  </a:moveTo>
                  <a:cubicBezTo>
                    <a:pt x="0" y="266206"/>
                    <a:pt x="266206" y="0"/>
                    <a:pt x="594587" y="0"/>
                  </a:cubicBezTo>
                  <a:cubicBezTo>
                    <a:pt x="922969" y="0"/>
                    <a:pt x="1189175" y="266206"/>
                    <a:pt x="1189175" y="594587"/>
                  </a:cubicBezTo>
                  <a:cubicBezTo>
                    <a:pt x="1189175" y="922969"/>
                    <a:pt x="922969" y="1189175"/>
                    <a:pt x="594587" y="1189175"/>
                  </a:cubicBezTo>
                  <a:cubicBezTo>
                    <a:pt x="266206" y="1189175"/>
                    <a:pt x="0" y="922969"/>
                    <a:pt x="0" y="594587"/>
                  </a:cubicBezTo>
                  <a:close/>
                </a:path>
              </a:pathLst>
            </a:custGeom>
            <a:grpFill/>
            <a:ln w="7600" cap="flat">
              <a:solidFill>
                <a:srgbClr val="8EB4E3"/>
              </a:solidFill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lang="en-US" altLang="ko-KR" sz="5472" dirty="0">
                  <a:solidFill>
                    <a:srgbClr val="FFFFFF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1</a:t>
              </a:r>
              <a:endParaRPr sz="5472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B1DCE9A4-C6AC-45C2-87D5-4CDAD5E43BE9}"/>
                </a:ext>
              </a:extLst>
            </p:cNvPr>
            <p:cNvSpPr/>
            <p:nvPr/>
          </p:nvSpPr>
          <p:spPr>
            <a:xfrm>
              <a:off x="3825076" y="2537937"/>
              <a:ext cx="1493848" cy="1493848"/>
            </a:xfrm>
            <a:custGeom>
              <a:avLst/>
              <a:gdLst>
                <a:gd name="connsiteX0" fmla="*/ 0 w 1493848"/>
                <a:gd name="connsiteY0" fmla="*/ 746924 h 1493848"/>
                <a:gd name="connsiteX1" fmla="*/ 746924 w 1493848"/>
                <a:gd name="connsiteY1" fmla="*/ 0 h 1493848"/>
                <a:gd name="connsiteX2" fmla="*/ 1493848 w 1493848"/>
                <a:gd name="connsiteY2" fmla="*/ 746924 h 1493848"/>
                <a:gd name="connsiteX3" fmla="*/ 746924 w 1493848"/>
                <a:gd name="connsiteY3" fmla="*/ 1493848 h 149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493848" h="1493848">
                  <a:moveTo>
                    <a:pt x="0" y="746924"/>
                  </a:moveTo>
                  <a:cubicBezTo>
                    <a:pt x="0" y="334410"/>
                    <a:pt x="334410" y="0"/>
                    <a:pt x="746924" y="0"/>
                  </a:cubicBezTo>
                  <a:cubicBezTo>
                    <a:pt x="1159441" y="0"/>
                    <a:pt x="1493848" y="334410"/>
                    <a:pt x="1493848" y="746924"/>
                  </a:cubicBezTo>
                  <a:cubicBezTo>
                    <a:pt x="1493848" y="1159441"/>
                    <a:pt x="1159441" y="1493848"/>
                    <a:pt x="746924" y="1493848"/>
                  </a:cubicBezTo>
                  <a:cubicBezTo>
                    <a:pt x="334410" y="1493848"/>
                    <a:pt x="0" y="1159441"/>
                    <a:pt x="0" y="746924"/>
                  </a:cubicBezTo>
                  <a:close/>
                  <a:moveTo>
                    <a:pt x="746924" y="1416169"/>
                  </a:moveTo>
                  <a:cubicBezTo>
                    <a:pt x="1116539" y="1416169"/>
                    <a:pt x="1416169" y="1116539"/>
                    <a:pt x="1416169" y="746924"/>
                  </a:cubicBezTo>
                  <a:cubicBezTo>
                    <a:pt x="1416169" y="377312"/>
                    <a:pt x="1116539" y="77680"/>
                    <a:pt x="746924" y="77680"/>
                  </a:cubicBezTo>
                  <a:cubicBezTo>
                    <a:pt x="377312" y="77680"/>
                    <a:pt x="77680" y="377312"/>
                    <a:pt x="77680" y="746924"/>
                  </a:cubicBezTo>
                  <a:cubicBezTo>
                    <a:pt x="77680" y="1116539"/>
                    <a:pt x="377312" y="1416169"/>
                    <a:pt x="746924" y="1416169"/>
                  </a:cubicBezTo>
                  <a:close/>
                </a:path>
              </a:pathLst>
            </a:custGeom>
            <a:grpFill/>
            <a:ln w="7600" cap="flat">
              <a:solidFill>
                <a:srgbClr val="8EB4E3"/>
              </a:solidFill>
              <a:bevel/>
            </a:ln>
          </p:spPr>
        </p:sp>
      </p:grpSp>
      <p:sp>
        <p:nvSpPr>
          <p:cNvPr id="41" name="자유형: 도형 40">
            <a:extLst>
              <a:ext uri="{FF2B5EF4-FFF2-40B4-BE49-F238E27FC236}">
                <a16:creationId xmlns:a16="http://schemas.microsoft.com/office/drawing/2014/main" id="{713AA3C0-C0F9-4654-923A-28345EBFC5B6}"/>
              </a:ext>
            </a:extLst>
          </p:cNvPr>
          <p:cNvSpPr/>
          <p:nvPr/>
        </p:nvSpPr>
        <p:spPr>
          <a:xfrm>
            <a:off x="6269935" y="3803483"/>
            <a:ext cx="1208454" cy="45719"/>
          </a:xfrm>
          <a:custGeom>
            <a:avLst/>
            <a:gdLst/>
            <a:ahLst/>
            <a:cxnLst/>
            <a:rect l="0" t="0" r="0" b="0"/>
            <a:pathLst>
              <a:path w="1730459" h="11692">
                <a:moveTo>
                  <a:pt x="0" y="0"/>
                </a:moveTo>
                <a:lnTo>
                  <a:pt x="1730459" y="0"/>
                </a:lnTo>
                <a:lnTo>
                  <a:pt x="1730459" y="11692"/>
                </a:lnTo>
                <a:lnTo>
                  <a:pt x="0" y="11692"/>
                </a:lnTo>
                <a:lnTo>
                  <a:pt x="0" y="0"/>
                </a:lnTo>
                <a:close/>
              </a:path>
            </a:pathLst>
          </a:custGeom>
          <a:solidFill>
            <a:srgbClr val="8EB4E3"/>
          </a:solidFill>
          <a:ln w="7600" cap="flat">
            <a:solidFill>
              <a:srgbClr val="8EB4E3"/>
            </a:solidFill>
            <a:bevel/>
          </a:ln>
        </p:spPr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3A94655-A6C1-4254-9B72-0A7B21535967}"/>
              </a:ext>
            </a:extLst>
          </p:cNvPr>
          <p:cNvGrpSpPr/>
          <p:nvPr/>
        </p:nvGrpSpPr>
        <p:grpSpPr>
          <a:xfrm>
            <a:off x="6347015" y="2535660"/>
            <a:ext cx="1043219" cy="1137501"/>
            <a:chOff x="3825076" y="2537937"/>
            <a:chExt cx="1493848" cy="1493848"/>
          </a:xfrm>
          <a:solidFill>
            <a:srgbClr val="8EB4E3"/>
          </a:solidFill>
        </p:grpSpPr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329B41D4-3902-4A88-A89F-F90141540193}"/>
                </a:ext>
              </a:extLst>
            </p:cNvPr>
            <p:cNvSpPr/>
            <p:nvPr/>
          </p:nvSpPr>
          <p:spPr>
            <a:xfrm>
              <a:off x="3977413" y="2690274"/>
              <a:ext cx="1189175" cy="1189175"/>
            </a:xfrm>
            <a:custGeom>
              <a:avLst/>
              <a:gdLst/>
              <a:ahLst/>
              <a:cxnLst/>
              <a:rect l="l" t="t" r="r" b="b"/>
              <a:pathLst>
                <a:path w="1189175" h="1189175">
                  <a:moveTo>
                    <a:pt x="0" y="594587"/>
                  </a:moveTo>
                  <a:cubicBezTo>
                    <a:pt x="0" y="266206"/>
                    <a:pt x="266206" y="0"/>
                    <a:pt x="594587" y="0"/>
                  </a:cubicBezTo>
                  <a:cubicBezTo>
                    <a:pt x="922969" y="0"/>
                    <a:pt x="1189175" y="266206"/>
                    <a:pt x="1189175" y="594587"/>
                  </a:cubicBezTo>
                  <a:cubicBezTo>
                    <a:pt x="1189175" y="922969"/>
                    <a:pt x="922969" y="1189175"/>
                    <a:pt x="594587" y="1189175"/>
                  </a:cubicBezTo>
                  <a:cubicBezTo>
                    <a:pt x="266206" y="1189175"/>
                    <a:pt x="0" y="922969"/>
                    <a:pt x="0" y="594587"/>
                  </a:cubicBezTo>
                  <a:close/>
                </a:path>
              </a:pathLst>
            </a:custGeom>
            <a:grpFill/>
            <a:ln w="7600" cap="flat">
              <a:solidFill>
                <a:srgbClr val="8EB4E3"/>
              </a:solidFill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lang="en-US" altLang="ko-KR" sz="5472" dirty="0">
                  <a:solidFill>
                    <a:srgbClr val="FFFFFF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3</a:t>
              </a:r>
              <a:endParaRPr sz="5472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241D7F74-2B45-498A-9988-5698DFD02F10}"/>
                </a:ext>
              </a:extLst>
            </p:cNvPr>
            <p:cNvSpPr/>
            <p:nvPr/>
          </p:nvSpPr>
          <p:spPr>
            <a:xfrm>
              <a:off x="3825076" y="2537937"/>
              <a:ext cx="1493848" cy="1493848"/>
            </a:xfrm>
            <a:custGeom>
              <a:avLst/>
              <a:gdLst>
                <a:gd name="connsiteX0" fmla="*/ 0 w 1493848"/>
                <a:gd name="connsiteY0" fmla="*/ 746924 h 1493848"/>
                <a:gd name="connsiteX1" fmla="*/ 746924 w 1493848"/>
                <a:gd name="connsiteY1" fmla="*/ 0 h 1493848"/>
                <a:gd name="connsiteX2" fmla="*/ 1493848 w 1493848"/>
                <a:gd name="connsiteY2" fmla="*/ 746924 h 1493848"/>
                <a:gd name="connsiteX3" fmla="*/ 746924 w 1493848"/>
                <a:gd name="connsiteY3" fmla="*/ 1493848 h 149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493848" h="1493848">
                  <a:moveTo>
                    <a:pt x="0" y="746924"/>
                  </a:moveTo>
                  <a:cubicBezTo>
                    <a:pt x="0" y="334410"/>
                    <a:pt x="334410" y="0"/>
                    <a:pt x="746924" y="0"/>
                  </a:cubicBezTo>
                  <a:cubicBezTo>
                    <a:pt x="1159441" y="0"/>
                    <a:pt x="1493848" y="334410"/>
                    <a:pt x="1493848" y="746924"/>
                  </a:cubicBezTo>
                  <a:cubicBezTo>
                    <a:pt x="1493848" y="1159441"/>
                    <a:pt x="1159441" y="1493848"/>
                    <a:pt x="746924" y="1493848"/>
                  </a:cubicBezTo>
                  <a:cubicBezTo>
                    <a:pt x="334410" y="1493848"/>
                    <a:pt x="0" y="1159441"/>
                    <a:pt x="0" y="746924"/>
                  </a:cubicBezTo>
                  <a:close/>
                  <a:moveTo>
                    <a:pt x="746924" y="1416169"/>
                  </a:moveTo>
                  <a:cubicBezTo>
                    <a:pt x="1116539" y="1416169"/>
                    <a:pt x="1416169" y="1116539"/>
                    <a:pt x="1416169" y="746924"/>
                  </a:cubicBezTo>
                  <a:cubicBezTo>
                    <a:pt x="1416169" y="377312"/>
                    <a:pt x="1116539" y="77680"/>
                    <a:pt x="746924" y="77680"/>
                  </a:cubicBezTo>
                  <a:cubicBezTo>
                    <a:pt x="377312" y="77680"/>
                    <a:pt x="77680" y="377312"/>
                    <a:pt x="77680" y="746924"/>
                  </a:cubicBezTo>
                  <a:cubicBezTo>
                    <a:pt x="77680" y="1116539"/>
                    <a:pt x="377312" y="1416169"/>
                    <a:pt x="746924" y="1416169"/>
                  </a:cubicBezTo>
                  <a:close/>
                </a:path>
              </a:pathLst>
            </a:custGeom>
            <a:grpFill/>
            <a:ln w="7600" cap="flat">
              <a:solidFill>
                <a:srgbClr val="8EB4E3"/>
              </a:solidFill>
              <a:bevel/>
            </a:ln>
          </p:spPr>
        </p:sp>
      </p:grpSp>
      <p:sp>
        <p:nvSpPr>
          <p:cNvPr id="45" name="자유형: 도형 44">
            <a:extLst>
              <a:ext uri="{FF2B5EF4-FFF2-40B4-BE49-F238E27FC236}">
                <a16:creationId xmlns:a16="http://schemas.microsoft.com/office/drawing/2014/main" id="{274F015A-1DFC-4104-9313-A40609EFF79D}"/>
              </a:ext>
            </a:extLst>
          </p:cNvPr>
          <p:cNvSpPr/>
          <p:nvPr/>
        </p:nvSpPr>
        <p:spPr>
          <a:xfrm>
            <a:off x="8299491" y="3801064"/>
            <a:ext cx="1208454" cy="45719"/>
          </a:xfrm>
          <a:custGeom>
            <a:avLst/>
            <a:gdLst/>
            <a:ahLst/>
            <a:cxnLst/>
            <a:rect l="0" t="0" r="0" b="0"/>
            <a:pathLst>
              <a:path w="1730459" h="11692">
                <a:moveTo>
                  <a:pt x="0" y="0"/>
                </a:moveTo>
                <a:lnTo>
                  <a:pt x="1730459" y="0"/>
                </a:lnTo>
                <a:lnTo>
                  <a:pt x="1730459" y="11692"/>
                </a:lnTo>
                <a:lnTo>
                  <a:pt x="0" y="11692"/>
                </a:lnTo>
                <a:lnTo>
                  <a:pt x="0" y="0"/>
                </a:lnTo>
                <a:close/>
              </a:path>
            </a:pathLst>
          </a:custGeom>
          <a:solidFill>
            <a:srgbClr val="8EB4E3"/>
          </a:solidFill>
          <a:ln w="7600" cap="flat">
            <a:solidFill>
              <a:srgbClr val="8EB4E3"/>
            </a:solidFill>
            <a:bevel/>
          </a:ln>
        </p:spPr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C4C6D72-D3F9-404F-B03B-01E68E24A6E8}"/>
              </a:ext>
            </a:extLst>
          </p:cNvPr>
          <p:cNvGrpSpPr/>
          <p:nvPr/>
        </p:nvGrpSpPr>
        <p:grpSpPr>
          <a:xfrm>
            <a:off x="8382110" y="2547565"/>
            <a:ext cx="1043219" cy="1137501"/>
            <a:chOff x="3825076" y="2537937"/>
            <a:chExt cx="1493848" cy="1493848"/>
          </a:xfrm>
          <a:solidFill>
            <a:srgbClr val="8EB4E3"/>
          </a:solidFill>
        </p:grpSpPr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61EF370D-B06B-4F6D-97B4-E557602164A7}"/>
                </a:ext>
              </a:extLst>
            </p:cNvPr>
            <p:cNvSpPr/>
            <p:nvPr/>
          </p:nvSpPr>
          <p:spPr>
            <a:xfrm>
              <a:off x="3977413" y="2690274"/>
              <a:ext cx="1189175" cy="1189175"/>
            </a:xfrm>
            <a:custGeom>
              <a:avLst/>
              <a:gdLst/>
              <a:ahLst/>
              <a:cxnLst/>
              <a:rect l="l" t="t" r="r" b="b"/>
              <a:pathLst>
                <a:path w="1189175" h="1189175">
                  <a:moveTo>
                    <a:pt x="0" y="594587"/>
                  </a:moveTo>
                  <a:cubicBezTo>
                    <a:pt x="0" y="266206"/>
                    <a:pt x="266206" y="0"/>
                    <a:pt x="594587" y="0"/>
                  </a:cubicBezTo>
                  <a:cubicBezTo>
                    <a:pt x="922969" y="0"/>
                    <a:pt x="1189175" y="266206"/>
                    <a:pt x="1189175" y="594587"/>
                  </a:cubicBezTo>
                  <a:cubicBezTo>
                    <a:pt x="1189175" y="922969"/>
                    <a:pt x="922969" y="1189175"/>
                    <a:pt x="594587" y="1189175"/>
                  </a:cubicBezTo>
                  <a:cubicBezTo>
                    <a:pt x="266206" y="1189175"/>
                    <a:pt x="0" y="922969"/>
                    <a:pt x="0" y="594587"/>
                  </a:cubicBezTo>
                  <a:close/>
                </a:path>
              </a:pathLst>
            </a:custGeom>
            <a:grpFill/>
            <a:ln w="7600" cap="flat">
              <a:solidFill>
                <a:srgbClr val="8EB4E3"/>
              </a:solidFill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lang="en-US" altLang="ko-KR" sz="5472" dirty="0">
                  <a:solidFill>
                    <a:srgbClr val="FFFFFF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4</a:t>
              </a:r>
              <a:endParaRPr sz="5472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53B3376F-2F1C-489C-9B15-16F0BF19C8CF}"/>
                </a:ext>
              </a:extLst>
            </p:cNvPr>
            <p:cNvSpPr/>
            <p:nvPr/>
          </p:nvSpPr>
          <p:spPr>
            <a:xfrm>
              <a:off x="3825076" y="2537937"/>
              <a:ext cx="1493848" cy="1493848"/>
            </a:xfrm>
            <a:custGeom>
              <a:avLst/>
              <a:gdLst>
                <a:gd name="connsiteX0" fmla="*/ 0 w 1493848"/>
                <a:gd name="connsiteY0" fmla="*/ 746924 h 1493848"/>
                <a:gd name="connsiteX1" fmla="*/ 746924 w 1493848"/>
                <a:gd name="connsiteY1" fmla="*/ 0 h 1493848"/>
                <a:gd name="connsiteX2" fmla="*/ 1493848 w 1493848"/>
                <a:gd name="connsiteY2" fmla="*/ 746924 h 1493848"/>
                <a:gd name="connsiteX3" fmla="*/ 746924 w 1493848"/>
                <a:gd name="connsiteY3" fmla="*/ 1493848 h 149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493848" h="1493848">
                  <a:moveTo>
                    <a:pt x="0" y="746924"/>
                  </a:moveTo>
                  <a:cubicBezTo>
                    <a:pt x="0" y="334410"/>
                    <a:pt x="334410" y="0"/>
                    <a:pt x="746924" y="0"/>
                  </a:cubicBezTo>
                  <a:cubicBezTo>
                    <a:pt x="1159441" y="0"/>
                    <a:pt x="1493848" y="334410"/>
                    <a:pt x="1493848" y="746924"/>
                  </a:cubicBezTo>
                  <a:cubicBezTo>
                    <a:pt x="1493848" y="1159441"/>
                    <a:pt x="1159441" y="1493848"/>
                    <a:pt x="746924" y="1493848"/>
                  </a:cubicBezTo>
                  <a:cubicBezTo>
                    <a:pt x="334410" y="1493848"/>
                    <a:pt x="0" y="1159441"/>
                    <a:pt x="0" y="746924"/>
                  </a:cubicBezTo>
                  <a:close/>
                  <a:moveTo>
                    <a:pt x="746924" y="1416169"/>
                  </a:moveTo>
                  <a:cubicBezTo>
                    <a:pt x="1116539" y="1416169"/>
                    <a:pt x="1416169" y="1116539"/>
                    <a:pt x="1416169" y="746924"/>
                  </a:cubicBezTo>
                  <a:cubicBezTo>
                    <a:pt x="1416169" y="377312"/>
                    <a:pt x="1116539" y="77680"/>
                    <a:pt x="746924" y="77680"/>
                  </a:cubicBezTo>
                  <a:cubicBezTo>
                    <a:pt x="377312" y="77680"/>
                    <a:pt x="77680" y="377312"/>
                    <a:pt x="77680" y="746924"/>
                  </a:cubicBezTo>
                  <a:cubicBezTo>
                    <a:pt x="77680" y="1116539"/>
                    <a:pt x="377312" y="1416169"/>
                    <a:pt x="746924" y="1416169"/>
                  </a:cubicBezTo>
                  <a:close/>
                </a:path>
              </a:pathLst>
            </a:custGeom>
            <a:grpFill/>
            <a:ln w="7600" cap="flat">
              <a:solidFill>
                <a:srgbClr val="8EB4E3"/>
              </a:solidFill>
              <a:bevel/>
            </a:ln>
          </p:spPr>
        </p:sp>
      </p:grpSp>
    </p:spTree>
    <p:extLst>
      <p:ext uri="{BB962C8B-B14F-4D97-AF65-F5344CB8AC3E}">
        <p14:creationId xmlns:p14="http://schemas.microsoft.com/office/powerpoint/2010/main" val="2611461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22695D41-9DEF-4F27-80F8-5EADC2D31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3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0" name="Picture 4" descr="LG_블로그_반려동물시장도표2_1126">
            <a:extLst>
              <a:ext uri="{FF2B5EF4-FFF2-40B4-BE49-F238E27FC236}">
                <a16:creationId xmlns:a16="http://schemas.microsoft.com/office/drawing/2014/main" id="{30D441DB-A7AD-4D9E-96A3-9263CA9C7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257" y="1556792"/>
            <a:ext cx="8712968" cy="479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4C1155-8FDE-411F-AF78-0C42257BAA7D}"/>
              </a:ext>
            </a:extLst>
          </p:cNvPr>
          <p:cNvSpPr txBox="1"/>
          <p:nvPr/>
        </p:nvSpPr>
        <p:spPr>
          <a:xfrm>
            <a:off x="867554" y="646354"/>
            <a:ext cx="22518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배경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815FF5D-857C-4969-B2E4-15B7930ED52D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B4CF20-E415-4F8E-A62F-3C178133977C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88FE6DC-26AA-43B0-95A0-6A9BF5E61185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422DED1-F40C-4815-9A48-D0901D0AE1A6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1768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22695D41-9DEF-4F27-80F8-5EADC2D31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4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4C1155-8FDE-411F-AF78-0C42257BAA7D}"/>
              </a:ext>
            </a:extLst>
          </p:cNvPr>
          <p:cNvSpPr txBox="1"/>
          <p:nvPr/>
        </p:nvSpPr>
        <p:spPr>
          <a:xfrm>
            <a:off x="867554" y="646354"/>
            <a:ext cx="22518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배경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815FF5D-857C-4969-B2E4-15B7930ED52D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B4CF20-E415-4F8E-A62F-3C178133977C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88FE6DC-26AA-43B0-95A0-6A9BF5E61185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422DED1-F40C-4815-9A48-D0901D0AE1A6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CE66412-926C-447A-A495-980183EECF49}"/>
              </a:ext>
            </a:extLst>
          </p:cNvPr>
          <p:cNvSpPr txBox="1"/>
          <p:nvPr/>
        </p:nvSpPr>
        <p:spPr>
          <a:xfrm>
            <a:off x="1504023" y="6169581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사이트 이동 </a:t>
            </a:r>
            <a:r>
              <a:rPr lang="en-US" altLang="ko-KR" dirty="0"/>
              <a:t>- </a:t>
            </a:r>
            <a:r>
              <a:rPr lang="en-US" altLang="ko-KR" dirty="0">
                <a:hlinkClick r:id="rId4"/>
              </a:rPr>
              <a:t>https://www.youtube.com/watch?v=a30PLIUyJug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4" name="자장가의 비밀 _ 반려동물을 걱정하는 반려동물주들을 위해...">
            <a:hlinkClick r:id="" action="ppaction://media"/>
            <a:extLst>
              <a:ext uri="{FF2B5EF4-FFF2-40B4-BE49-F238E27FC236}">
                <a16:creationId xmlns:a16="http://schemas.microsoft.com/office/drawing/2014/main" id="{1AB25269-790E-4C84-9151-0022B97998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7116" y="1714500"/>
            <a:ext cx="9481392" cy="414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84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4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22695D41-9DEF-4F27-80F8-5EADC2D31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5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815FF5D-857C-4969-B2E4-15B7930ED52D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B4CF20-E415-4F8E-A62F-3C178133977C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88FE6DC-26AA-43B0-95A0-6A9BF5E61185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422DED1-F40C-4815-9A48-D0901D0AE1A6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EECF75D-ECC1-4588-BA6C-F7AA7789C20A}"/>
              </a:ext>
            </a:extLst>
          </p:cNvPr>
          <p:cNvSpPr txBox="1"/>
          <p:nvPr/>
        </p:nvSpPr>
        <p:spPr>
          <a:xfrm>
            <a:off x="867554" y="646354"/>
            <a:ext cx="22518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배경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6" name="슬라이드 번호 개체 틀 16">
            <a:extLst>
              <a:ext uri="{FF2B5EF4-FFF2-40B4-BE49-F238E27FC236}">
                <a16:creationId xmlns:a16="http://schemas.microsoft.com/office/drawing/2014/main" id="{30982259-D75F-4574-87A7-57BD10FCBDC6}"/>
              </a:ext>
            </a:extLst>
          </p:cNvPr>
          <p:cNvSpPr txBox="1">
            <a:spLocks/>
          </p:cNvSpPr>
          <p:nvPr/>
        </p:nvSpPr>
        <p:spPr>
          <a:xfrm>
            <a:off x="11711606" y="6538913"/>
            <a:ext cx="445840" cy="268140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5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EDA578E-02AE-4D19-A5D0-01F4AF4AB811}"/>
              </a:ext>
            </a:extLst>
          </p:cNvPr>
          <p:cNvCxnSpPr>
            <a:cxnSpLocks/>
          </p:cNvCxnSpPr>
          <p:nvPr/>
        </p:nvCxnSpPr>
        <p:spPr>
          <a:xfrm flipH="1">
            <a:off x="6069680" y="3777569"/>
            <a:ext cx="4698" cy="2853150"/>
          </a:xfrm>
          <a:prstGeom prst="line">
            <a:avLst/>
          </a:prstGeom>
          <a:ln w="19050">
            <a:solidFill>
              <a:srgbClr val="023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A33BB7DA-3B29-4ABF-BFE2-3AD18B2C439B}"/>
              </a:ext>
            </a:extLst>
          </p:cNvPr>
          <p:cNvCxnSpPr>
            <a:cxnSpLocks/>
          </p:cNvCxnSpPr>
          <p:nvPr/>
        </p:nvCxnSpPr>
        <p:spPr>
          <a:xfrm flipV="1">
            <a:off x="6069681" y="2696110"/>
            <a:ext cx="3175095" cy="1081461"/>
          </a:xfrm>
          <a:prstGeom prst="line">
            <a:avLst/>
          </a:prstGeom>
          <a:ln w="19050">
            <a:solidFill>
              <a:srgbClr val="023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6" descr="반려동물의 건강 상태를 파악할 수 있는 LG유플러스 ‘스타워크’">
            <a:extLst>
              <a:ext uri="{FF2B5EF4-FFF2-40B4-BE49-F238E27FC236}">
                <a16:creationId xmlns:a16="http://schemas.microsoft.com/office/drawing/2014/main" id="{52FAA499-42A1-4D1D-B004-7C7483C29C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857" b="96689" l="7647" r="86618">
                        <a14:foregroundMark x1="14853" y1="5077" x2="20000" y2="5077"/>
                        <a14:foregroundMark x1="16471" y1="7506" x2="32647" y2="9272"/>
                        <a14:foregroundMark x1="30882" y1="8609" x2="19412" y2="8609"/>
                        <a14:foregroundMark x1="19412" y1="8609" x2="19412" y2="8609"/>
                        <a14:foregroundMark x1="16618" y1="9051" x2="19118" y2="16336"/>
                        <a14:foregroundMark x1="22647" y1="67329" x2="28676" y2="79912"/>
                        <a14:foregroundMark x1="25147" y1="62472" x2="42059" y2="74393"/>
                        <a14:foregroundMark x1="16324" y1="60044" x2="17500" y2="83223"/>
                        <a14:foregroundMark x1="14853" y1="76380" x2="20441" y2="94702"/>
                        <a14:foregroundMark x1="20441" y1="94702" x2="34559" y2="95364"/>
                        <a14:foregroundMark x1="34559" y1="95364" x2="47941" y2="92715"/>
                        <a14:foregroundMark x1="47941" y1="92715" x2="46471" y2="66004"/>
                        <a14:foregroundMark x1="34853" y1="73731" x2="38382" y2="84989"/>
                        <a14:foregroundMark x1="41324" y1="79912" x2="27353" y2="86534"/>
                        <a14:foregroundMark x1="27353" y1="86534" x2="24118" y2="86313"/>
                        <a14:foregroundMark x1="28235" y1="89625" x2="26618" y2="93377"/>
                        <a14:foregroundMark x1="14706" y1="98013" x2="28382" y2="96689"/>
                        <a14:foregroundMark x1="28382" y1="96689" x2="46765" y2="97130"/>
                        <a14:foregroundMark x1="46471" y1="86313" x2="30441" y2="88742"/>
                        <a14:foregroundMark x1="27794" y1="76159" x2="30294" y2="71523"/>
                        <a14:foregroundMark x1="31471" y1="67770" x2="32059" y2="78587"/>
                        <a14:foregroundMark x1="27500" y1="68874" x2="27353" y2="69757"/>
                        <a14:foregroundMark x1="27353" y1="70419" x2="28676" y2="64018"/>
                        <a14:foregroundMark x1="26471" y1="67329" x2="26618" y2="72185"/>
                        <a14:foregroundMark x1="27500" y1="91391" x2="25735" y2="85430"/>
                        <a14:foregroundMark x1="67353" y1="70419" x2="61324" y2="51876"/>
                        <a14:foregroundMark x1="61324" y1="51876" x2="68824" y2="28256"/>
                        <a14:foregroundMark x1="68824" y1="28256" x2="71176" y2="51656"/>
                        <a14:foregroundMark x1="71176" y1="51656" x2="70735" y2="19868"/>
                        <a14:foregroundMark x1="70735" y1="19868" x2="73971" y2="42605"/>
                        <a14:foregroundMark x1="73971" y1="42605" x2="64706" y2="62693"/>
                        <a14:foregroundMark x1="64706" y1="62693" x2="73971" y2="84989"/>
                        <a14:foregroundMark x1="73529" y1="27594" x2="79706" y2="22737"/>
                        <a14:foregroundMark x1="65441" y1="14570" x2="62859" y2="33177"/>
                        <a14:foregroundMark x1="62606" y1="33672" x2="63529" y2="15453"/>
                        <a14:foregroundMark x1="63529" y1="15453" x2="72894" y2="10299"/>
                        <a14:foregroundMark x1="78833" y1="11551" x2="83152" y2="18615"/>
                        <a14:foregroundMark x1="77999" y1="37221" x2="75588" y2="40839"/>
                        <a14:foregroundMark x1="85048" y1="26639" x2="80476" y2="33502"/>
                        <a14:foregroundMark x1="75588" y1="40839" x2="77206" y2="18543"/>
                        <a14:foregroundMark x1="77206" y1="18543" x2="70735" y2="21634"/>
                        <a14:foregroundMark x1="76765" y1="39294" x2="76471" y2="64018"/>
                        <a14:foregroundMark x1="76471" y1="64018" x2="65000" y2="82340"/>
                        <a14:foregroundMark x1="65000" y1="82340" x2="56324" y2="66667"/>
                        <a14:foregroundMark x1="56324" y1="66667" x2="55735" y2="86976"/>
                        <a14:foregroundMark x1="55735" y1="86976" x2="57353" y2="74614"/>
                        <a14:foregroundMark x1="62941" y1="57395" x2="70147" y2="80353"/>
                        <a14:foregroundMark x1="70147" y1="80353" x2="76176" y2="58499"/>
                        <a14:foregroundMark x1="76176" y1="58499" x2="78676" y2="91170"/>
                        <a14:foregroundMark x1="74853" y1="94481" x2="60294" y2="88300"/>
                        <a14:foregroundMark x1="60294" y1="88300" x2="62500" y2="87196"/>
                        <a14:foregroundMark x1="20882" y1="78366" x2="24118" y2="82340"/>
                        <a14:foregroundMark x1="78382" y1="44592" x2="82353" y2="64901"/>
                        <a14:foregroundMark x1="82353" y1="64901" x2="81176" y2="85210"/>
                        <a14:foregroundMark x1="81176" y1="85210" x2="77647" y2="63135"/>
                        <a14:foregroundMark x1="77647" y1="63135" x2="79706" y2="77263"/>
                        <a14:foregroundMark x1="60882" y1="68433" x2="60882" y2="66225"/>
                        <a14:foregroundMark x1="82206" y1="31788" x2="83529" y2="31788"/>
                        <a14:foregroundMark x1="82353" y1="31126" x2="84265" y2="36424"/>
                        <a14:backgroundMark x1="75147" y1="8168" x2="77206" y2="9272"/>
                        <a14:backgroundMark x1="73529" y1="8830" x2="78529" y2="9051"/>
                        <a14:backgroundMark x1="77794" y1="8389" x2="79559" y2="10596"/>
                        <a14:backgroundMark x1="87059" y1="20309" x2="85735" y2="22737"/>
                        <a14:backgroundMark x1="86618" y1="20088" x2="86471" y2="26711"/>
                        <a14:backgroundMark x1="61765" y1="35320" x2="63382" y2="359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318"/>
          <a:stretch/>
        </p:blipFill>
        <p:spPr bwMode="auto">
          <a:xfrm>
            <a:off x="7032104" y="3681943"/>
            <a:ext cx="2956230" cy="2325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petcube-3">
            <a:extLst>
              <a:ext uri="{FF2B5EF4-FFF2-40B4-BE49-F238E27FC236}">
                <a16:creationId xmlns:a16="http://schemas.microsoft.com/office/drawing/2014/main" id="{A6398D4A-7780-48DE-9E9A-5580862418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4" r="14862"/>
          <a:stretch/>
        </p:blipFill>
        <p:spPr bwMode="auto">
          <a:xfrm>
            <a:off x="4650464" y="1502619"/>
            <a:ext cx="2838431" cy="1490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고양이 레이저 장난감에 대한 이미지 검색결과">
            <a:extLst>
              <a:ext uri="{FF2B5EF4-FFF2-40B4-BE49-F238E27FC236}">
                <a16:creationId xmlns:a16="http://schemas.microsoft.com/office/drawing/2014/main" id="{4E2C9021-E8C8-4E33-A0F4-90C3E43BF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71500" y1="73500" x2="69333" y2="54667"/>
                        <a14:foregroundMark x1="69333" y1="54667" x2="71500" y2="72333"/>
                        <a14:foregroundMark x1="71500" y1="72333" x2="73667" y2="76000"/>
                        <a14:foregroundMark x1="57458" y1="78333" x2="57167" y2="79000"/>
                        <a14:foregroundMark x1="60440" y1="71500" x2="59171" y2="74409"/>
                        <a14:foregroundMark x1="65167" y1="60667" x2="60440" y2="71500"/>
                        <a14:foregroundMark x1="57167" y1="79000" x2="56667" y2="79167"/>
                        <a14:foregroundMark x1="55581" y1="76125" x2="54667" y2="77667"/>
                        <a14:foregroundMark x1="62667" y1="64167" x2="55655" y2="76000"/>
                        <a14:foregroundMark x1="53833" y1="73500" x2="57204" y2="75621"/>
                        <a14:foregroundMark x1="53000" y1="74333" x2="56707" y2="75927"/>
                        <a14:foregroundMark x1="60431" y1="79378" x2="60738" y2="79528"/>
                        <a14:foregroundMark x1="52410" y1="75450" x2="55581" y2="77003"/>
                        <a14:foregroundMark x1="54167" y1="79667" x2="59780" y2="80846"/>
                        <a14:foregroundMark x1="77167" y1="60167" x2="75667" y2="73167"/>
                        <a14:foregroundMark x1="74149" y1="82804" x2="74333" y2="82833"/>
                        <a14:foregroundMark x1="59833" y1="80333" x2="60757" y2="80543"/>
                        <a14:foregroundMark x1="60333" y1="80833" x2="60533" y2="80863"/>
                        <a14:backgroundMark x1="63000" y1="71500" x2="63000" y2="71500"/>
                        <a14:backgroundMark x1="59833" y1="76000" x2="59833" y2="78333"/>
                        <a14:backgroundMark x1="59833" y1="74000" x2="62129" y2="77240"/>
                        <a14:backgroundMark x1="50167" y1="74000" x2="53333" y2="74000"/>
                        <a14:backgroundMark x1="61833" y1="79000" x2="67833" y2="79833"/>
                        <a14:backgroundMark x1="66500" y1="80000" x2="71833" y2="81333"/>
                        <a14:backgroundMark x1="69667" y1="84667" x2="71667" y2="84333"/>
                        <a14:backgroundMark x1="75000" y1="84000" x2="69000" y2="8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201" y="3174819"/>
            <a:ext cx="3030563" cy="303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972641B-3AD8-4D08-8769-B660D6B8186B}"/>
              </a:ext>
            </a:extLst>
          </p:cNvPr>
          <p:cNvCxnSpPr>
            <a:cxnSpLocks/>
          </p:cNvCxnSpPr>
          <p:nvPr/>
        </p:nvCxnSpPr>
        <p:spPr>
          <a:xfrm flipH="1" flipV="1">
            <a:off x="2886679" y="2698463"/>
            <a:ext cx="3183003" cy="1079106"/>
          </a:xfrm>
          <a:prstGeom prst="line">
            <a:avLst/>
          </a:prstGeom>
          <a:ln w="19050">
            <a:solidFill>
              <a:srgbClr val="023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D63A429-40CF-4669-9FE3-D797474B1B53}"/>
              </a:ext>
            </a:extLst>
          </p:cNvPr>
          <p:cNvSpPr txBox="1"/>
          <p:nvPr/>
        </p:nvSpPr>
        <p:spPr>
          <a:xfrm>
            <a:off x="5045319" y="3174819"/>
            <a:ext cx="2048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모바일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CCTV &gt;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CDDB48-34EC-4022-80A7-376CF16074B3}"/>
              </a:ext>
            </a:extLst>
          </p:cNvPr>
          <p:cNvSpPr txBox="1"/>
          <p:nvPr/>
        </p:nvSpPr>
        <p:spPr>
          <a:xfrm>
            <a:off x="7657228" y="6118272"/>
            <a:ext cx="2048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강아지 만보기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&gt;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9D088E-9435-4F01-B351-9FE9B78D3DF7}"/>
              </a:ext>
            </a:extLst>
          </p:cNvPr>
          <p:cNvSpPr txBox="1"/>
          <p:nvPr/>
        </p:nvSpPr>
        <p:spPr>
          <a:xfrm>
            <a:off x="2562147" y="5952759"/>
            <a:ext cx="2951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레이저 포인터 놀이기구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&gt;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4634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22695D41-9DEF-4F27-80F8-5EADC2D31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6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815FF5D-857C-4969-B2E4-15B7930ED52D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B4CF20-E415-4F8E-A62F-3C178133977C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88FE6DC-26AA-43B0-95A0-6A9BF5E61185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422DED1-F40C-4815-9A48-D0901D0AE1A6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EECF75D-ECC1-4588-BA6C-F7AA7789C20A}"/>
              </a:ext>
            </a:extLst>
          </p:cNvPr>
          <p:cNvSpPr txBox="1"/>
          <p:nvPr/>
        </p:nvSpPr>
        <p:spPr>
          <a:xfrm>
            <a:off x="867554" y="646354"/>
            <a:ext cx="22518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배경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6" name="슬라이드 번호 개체 틀 16">
            <a:extLst>
              <a:ext uri="{FF2B5EF4-FFF2-40B4-BE49-F238E27FC236}">
                <a16:creationId xmlns:a16="http://schemas.microsoft.com/office/drawing/2014/main" id="{30982259-D75F-4574-87A7-57BD10FCBDC6}"/>
              </a:ext>
            </a:extLst>
          </p:cNvPr>
          <p:cNvSpPr txBox="1">
            <a:spLocks/>
          </p:cNvSpPr>
          <p:nvPr/>
        </p:nvSpPr>
        <p:spPr>
          <a:xfrm>
            <a:off x="11711606" y="6538913"/>
            <a:ext cx="445840" cy="268140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6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20" name="Picture 6" descr="반려동물의 건강 상태를 파악할 수 있는 LG유플러스 ‘스타워크’">
            <a:extLst>
              <a:ext uri="{FF2B5EF4-FFF2-40B4-BE49-F238E27FC236}">
                <a16:creationId xmlns:a16="http://schemas.microsoft.com/office/drawing/2014/main" id="{52FAA499-42A1-4D1D-B004-7C7483C29C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57" b="96689" l="7647" r="86618">
                        <a14:foregroundMark x1="14853" y1="5077" x2="20000" y2="5077"/>
                        <a14:foregroundMark x1="16471" y1="7506" x2="32647" y2="9272"/>
                        <a14:foregroundMark x1="30882" y1="8609" x2="19412" y2="8609"/>
                        <a14:foregroundMark x1="19412" y1="8609" x2="19412" y2="8609"/>
                        <a14:foregroundMark x1="16618" y1="9051" x2="19118" y2="16336"/>
                        <a14:foregroundMark x1="22647" y1="67329" x2="28676" y2="79912"/>
                        <a14:foregroundMark x1="25147" y1="62472" x2="42059" y2="74393"/>
                        <a14:foregroundMark x1="16324" y1="60044" x2="17500" y2="83223"/>
                        <a14:foregroundMark x1="14853" y1="76380" x2="20441" y2="94702"/>
                        <a14:foregroundMark x1="20441" y1="94702" x2="34559" y2="95364"/>
                        <a14:foregroundMark x1="34559" y1="95364" x2="47941" y2="92715"/>
                        <a14:foregroundMark x1="47941" y1="92715" x2="46471" y2="66004"/>
                        <a14:foregroundMark x1="34853" y1="73731" x2="38382" y2="84989"/>
                        <a14:foregroundMark x1="41324" y1="79912" x2="27353" y2="86534"/>
                        <a14:foregroundMark x1="27353" y1="86534" x2="24118" y2="86313"/>
                        <a14:foregroundMark x1="28235" y1="89625" x2="26618" y2="93377"/>
                        <a14:foregroundMark x1="14706" y1="98013" x2="28382" y2="96689"/>
                        <a14:foregroundMark x1="28382" y1="96689" x2="46765" y2="97130"/>
                        <a14:foregroundMark x1="46471" y1="86313" x2="30441" y2="88742"/>
                        <a14:foregroundMark x1="27794" y1="76159" x2="30294" y2="71523"/>
                        <a14:foregroundMark x1="31471" y1="67770" x2="32059" y2="78587"/>
                        <a14:foregroundMark x1="27500" y1="68874" x2="27353" y2="69757"/>
                        <a14:foregroundMark x1="27353" y1="70419" x2="28676" y2="64018"/>
                        <a14:foregroundMark x1="26471" y1="67329" x2="26618" y2="72185"/>
                        <a14:foregroundMark x1="27500" y1="91391" x2="25735" y2="85430"/>
                        <a14:foregroundMark x1="67353" y1="70419" x2="61324" y2="51876"/>
                        <a14:foregroundMark x1="61324" y1="51876" x2="68824" y2="28256"/>
                        <a14:foregroundMark x1="68824" y1="28256" x2="71176" y2="51656"/>
                        <a14:foregroundMark x1="71176" y1="51656" x2="70735" y2="19868"/>
                        <a14:foregroundMark x1="70735" y1="19868" x2="73971" y2="42605"/>
                        <a14:foregroundMark x1="73971" y1="42605" x2="64706" y2="62693"/>
                        <a14:foregroundMark x1="64706" y1="62693" x2="73971" y2="84989"/>
                        <a14:foregroundMark x1="73529" y1="27594" x2="79706" y2="22737"/>
                        <a14:foregroundMark x1="65441" y1="14570" x2="62859" y2="33177"/>
                        <a14:foregroundMark x1="62606" y1="33672" x2="63529" y2="15453"/>
                        <a14:foregroundMark x1="63529" y1="15453" x2="72894" y2="10299"/>
                        <a14:foregroundMark x1="78833" y1="11551" x2="83152" y2="18615"/>
                        <a14:foregroundMark x1="77999" y1="37221" x2="75588" y2="40839"/>
                        <a14:foregroundMark x1="85048" y1="26639" x2="80476" y2="33502"/>
                        <a14:foregroundMark x1="75588" y1="40839" x2="77206" y2="18543"/>
                        <a14:foregroundMark x1="77206" y1="18543" x2="70735" y2="21634"/>
                        <a14:foregroundMark x1="76765" y1="39294" x2="76471" y2="64018"/>
                        <a14:foregroundMark x1="76471" y1="64018" x2="65000" y2="82340"/>
                        <a14:foregroundMark x1="65000" y1="82340" x2="56324" y2="66667"/>
                        <a14:foregroundMark x1="56324" y1="66667" x2="55735" y2="86976"/>
                        <a14:foregroundMark x1="55735" y1="86976" x2="57353" y2="74614"/>
                        <a14:foregroundMark x1="62941" y1="57395" x2="70147" y2="80353"/>
                        <a14:foregroundMark x1="70147" y1="80353" x2="76176" y2="58499"/>
                        <a14:foregroundMark x1="76176" y1="58499" x2="78676" y2="91170"/>
                        <a14:foregroundMark x1="74853" y1="94481" x2="60294" y2="88300"/>
                        <a14:foregroundMark x1="60294" y1="88300" x2="62500" y2="87196"/>
                        <a14:foregroundMark x1="20882" y1="78366" x2="24118" y2="82340"/>
                        <a14:foregroundMark x1="78382" y1="44592" x2="82353" y2="64901"/>
                        <a14:foregroundMark x1="82353" y1="64901" x2="81176" y2="85210"/>
                        <a14:foregroundMark x1="81176" y1="85210" x2="77647" y2="63135"/>
                        <a14:foregroundMark x1="77647" y1="63135" x2="79706" y2="77263"/>
                        <a14:foregroundMark x1="60882" y1="68433" x2="60882" y2="66225"/>
                        <a14:foregroundMark x1="82206" y1="31788" x2="83529" y2="31788"/>
                        <a14:foregroundMark x1="82353" y1="31126" x2="84265" y2="36424"/>
                        <a14:backgroundMark x1="75147" y1="8168" x2="77206" y2="9272"/>
                        <a14:backgroundMark x1="73529" y1="8830" x2="78529" y2="9051"/>
                        <a14:backgroundMark x1="77794" y1="8389" x2="79559" y2="10596"/>
                        <a14:backgroundMark x1="87059" y1="20309" x2="85735" y2="22737"/>
                        <a14:backgroundMark x1="86618" y1="20088" x2="86471" y2="26711"/>
                        <a14:backgroundMark x1="61765" y1="35320" x2="63382" y2="359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318"/>
          <a:stretch/>
        </p:blipFill>
        <p:spPr bwMode="auto">
          <a:xfrm>
            <a:off x="4367809" y="3839811"/>
            <a:ext cx="2142792" cy="1685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petcube-3">
            <a:extLst>
              <a:ext uri="{FF2B5EF4-FFF2-40B4-BE49-F238E27FC236}">
                <a16:creationId xmlns:a16="http://schemas.microsoft.com/office/drawing/2014/main" id="{A6398D4A-7780-48DE-9E9A-5580862418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4" r="14862"/>
          <a:stretch/>
        </p:blipFill>
        <p:spPr bwMode="auto">
          <a:xfrm>
            <a:off x="2566418" y="1746491"/>
            <a:ext cx="2381640" cy="125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고양이 레이저 장난감에 대한 이미지 검색결과">
            <a:extLst>
              <a:ext uri="{FF2B5EF4-FFF2-40B4-BE49-F238E27FC236}">
                <a16:creationId xmlns:a16="http://schemas.microsoft.com/office/drawing/2014/main" id="{4E2C9021-E8C8-4E33-A0F4-90C3E43BF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71500" y1="73500" x2="69333" y2="54667"/>
                        <a14:foregroundMark x1="69333" y1="54667" x2="71500" y2="72333"/>
                        <a14:foregroundMark x1="71500" y1="72333" x2="73667" y2="76000"/>
                        <a14:foregroundMark x1="57458" y1="78333" x2="57167" y2="79000"/>
                        <a14:foregroundMark x1="60440" y1="71500" x2="59171" y2="74409"/>
                        <a14:foregroundMark x1="65167" y1="60667" x2="60440" y2="71500"/>
                        <a14:foregroundMark x1="57167" y1="79000" x2="56667" y2="79167"/>
                        <a14:foregroundMark x1="55581" y1="76125" x2="54667" y2="77667"/>
                        <a14:foregroundMark x1="62667" y1="64167" x2="55655" y2="76000"/>
                        <a14:foregroundMark x1="53833" y1="73500" x2="57204" y2="75621"/>
                        <a14:foregroundMark x1="53000" y1="74333" x2="56707" y2="75927"/>
                        <a14:foregroundMark x1="60431" y1="79378" x2="60738" y2="79528"/>
                        <a14:foregroundMark x1="52410" y1="75450" x2="55581" y2="77003"/>
                        <a14:foregroundMark x1="54167" y1="79667" x2="59780" y2="80846"/>
                        <a14:foregroundMark x1="77167" y1="60167" x2="75667" y2="73167"/>
                        <a14:foregroundMark x1="74149" y1="82804" x2="74333" y2="82833"/>
                        <a14:foregroundMark x1="59833" y1="80333" x2="60757" y2="80543"/>
                        <a14:foregroundMark x1="60333" y1="80833" x2="60533" y2="80863"/>
                        <a14:backgroundMark x1="63000" y1="71500" x2="63000" y2="71500"/>
                        <a14:backgroundMark x1="59833" y1="76000" x2="59833" y2="78333"/>
                        <a14:backgroundMark x1="59833" y1="74000" x2="62129" y2="77240"/>
                        <a14:backgroundMark x1="50167" y1="74000" x2="53333" y2="74000"/>
                        <a14:backgroundMark x1="61833" y1="79000" x2="67833" y2="79833"/>
                        <a14:backgroundMark x1="66500" y1="80000" x2="71833" y2="81333"/>
                        <a14:backgroundMark x1="69667" y1="84667" x2="71667" y2="84333"/>
                        <a14:backgroundMark x1="75000" y1="84000" x2="69000" y2="8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823" y="3433022"/>
            <a:ext cx="2232263" cy="2232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D63A429-40CF-4669-9FE3-D797474B1B53}"/>
              </a:ext>
            </a:extLst>
          </p:cNvPr>
          <p:cNvSpPr txBox="1"/>
          <p:nvPr/>
        </p:nvSpPr>
        <p:spPr>
          <a:xfrm>
            <a:off x="2728179" y="3062575"/>
            <a:ext cx="2048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모바일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CCTV &gt;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CDDB48-34EC-4022-80A7-376CF16074B3}"/>
              </a:ext>
            </a:extLst>
          </p:cNvPr>
          <p:cNvSpPr txBox="1"/>
          <p:nvPr/>
        </p:nvSpPr>
        <p:spPr>
          <a:xfrm>
            <a:off x="4547828" y="5620111"/>
            <a:ext cx="2048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강아지 만보기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&gt;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9D088E-9435-4F01-B351-9FE9B78D3DF7}"/>
              </a:ext>
            </a:extLst>
          </p:cNvPr>
          <p:cNvSpPr txBox="1"/>
          <p:nvPr/>
        </p:nvSpPr>
        <p:spPr>
          <a:xfrm>
            <a:off x="360160" y="5620111"/>
            <a:ext cx="2951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레이저 포인터 놀이기구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&gt;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9" name="더하기 기호 28">
            <a:extLst>
              <a:ext uri="{FF2B5EF4-FFF2-40B4-BE49-F238E27FC236}">
                <a16:creationId xmlns:a16="http://schemas.microsoft.com/office/drawing/2014/main" id="{EE577262-D9AD-4C2A-A3C9-DCD3855579CB}"/>
              </a:ext>
            </a:extLst>
          </p:cNvPr>
          <p:cNvSpPr/>
          <p:nvPr/>
        </p:nvSpPr>
        <p:spPr>
          <a:xfrm>
            <a:off x="3413721" y="3449933"/>
            <a:ext cx="538619" cy="544882"/>
          </a:xfrm>
          <a:prstGeom prst="mathPlus">
            <a:avLst/>
          </a:prstGeom>
          <a:solidFill>
            <a:srgbClr val="023D4D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0" name="화살표: 아래로 구부러짐 29">
            <a:extLst>
              <a:ext uri="{FF2B5EF4-FFF2-40B4-BE49-F238E27FC236}">
                <a16:creationId xmlns:a16="http://schemas.microsoft.com/office/drawing/2014/main" id="{BF74E451-0C3F-43BC-808A-89314250CBF9}"/>
              </a:ext>
            </a:extLst>
          </p:cNvPr>
          <p:cNvSpPr/>
          <p:nvPr/>
        </p:nvSpPr>
        <p:spPr>
          <a:xfrm>
            <a:off x="3077160" y="4470199"/>
            <a:ext cx="1221139" cy="460539"/>
          </a:xfrm>
          <a:prstGeom prst="curvedDownArrow">
            <a:avLst>
              <a:gd name="adj1" fmla="val 25000"/>
              <a:gd name="adj2" fmla="val 47908"/>
              <a:gd name="adj3" fmla="val 43359"/>
            </a:avLst>
          </a:prstGeom>
          <a:solidFill>
            <a:srgbClr val="023D4D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31" name="화살표: 아래로 구부러짐 30">
            <a:extLst>
              <a:ext uri="{FF2B5EF4-FFF2-40B4-BE49-F238E27FC236}">
                <a16:creationId xmlns:a16="http://schemas.microsoft.com/office/drawing/2014/main" id="{36BE2D8E-7F58-4E31-A2CE-45A8416CB6B2}"/>
              </a:ext>
            </a:extLst>
          </p:cNvPr>
          <p:cNvSpPr/>
          <p:nvPr/>
        </p:nvSpPr>
        <p:spPr>
          <a:xfrm rot="10800000">
            <a:off x="3021423" y="5080752"/>
            <a:ext cx="1221139" cy="460539"/>
          </a:xfrm>
          <a:prstGeom prst="curvedDownArrow">
            <a:avLst>
              <a:gd name="adj1" fmla="val 25000"/>
              <a:gd name="adj2" fmla="val 47908"/>
              <a:gd name="adj3" fmla="val 43359"/>
            </a:avLst>
          </a:prstGeom>
          <a:solidFill>
            <a:srgbClr val="023D4D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2AD1BD-6C6D-41C5-B9DE-CAB8D493673F}"/>
              </a:ext>
            </a:extLst>
          </p:cNvPr>
          <p:cNvSpPr txBox="1"/>
          <p:nvPr/>
        </p:nvSpPr>
        <p:spPr>
          <a:xfrm>
            <a:off x="7212124" y="2518397"/>
            <a:ext cx="4099243" cy="478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C0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 </a:t>
            </a:r>
            <a:r>
              <a:rPr lang="ko-KR" altLang="en-US" sz="2400" dirty="0">
                <a:solidFill>
                  <a:srgbClr val="C0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세 가지 기능의 통합 및 보완 </a:t>
            </a:r>
            <a:r>
              <a:rPr lang="en-US" altLang="ko-KR" sz="2400" dirty="0">
                <a:solidFill>
                  <a:srgbClr val="C0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“</a:t>
            </a:r>
            <a:endParaRPr lang="ko-KR" altLang="en-US" sz="2400" dirty="0">
              <a:solidFill>
                <a:srgbClr val="C0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ACAE5ACD-440F-4340-877A-40AABB504872}"/>
              </a:ext>
            </a:extLst>
          </p:cNvPr>
          <p:cNvSpPr/>
          <p:nvPr/>
        </p:nvSpPr>
        <p:spPr>
          <a:xfrm>
            <a:off x="5820362" y="2997291"/>
            <a:ext cx="1008112" cy="747574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C0A20B-BFE9-4F6F-A4B2-AB963ADE91A1}"/>
              </a:ext>
            </a:extLst>
          </p:cNvPr>
          <p:cNvSpPr txBox="1"/>
          <p:nvPr/>
        </p:nvSpPr>
        <p:spPr>
          <a:xfrm>
            <a:off x="7099539" y="3449933"/>
            <a:ext cx="4531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C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주인이 없어도 스스로 작동하는 놀이기구</a:t>
            </a:r>
            <a:endParaRPr lang="en-US" altLang="ko-KR" sz="2000" dirty="0">
              <a:solidFill>
                <a:srgbClr val="C00000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6527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CC15D150-C476-4995-9646-C73E55DF12BD}" type="slidenum">
              <a:rPr lang="en-US" altLang="en-US" b="1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 lvl="0">
                <a:defRPr/>
              </a:pPr>
              <a:t>7</a:t>
            </a:fld>
            <a:endParaRPr lang="en-US" altLang="en-US" b="1">
              <a:solidFill>
                <a:schemeClr val="accent6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67554" y="646354"/>
            <a:ext cx="501242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작품 구상 </a:t>
            </a:r>
            <a:r>
              <a:rPr lang="en-US" altLang="ko-KR" sz="3000" b="1" dirty="0"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 </a:t>
            </a:r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설계 </a:t>
            </a:r>
            <a:r>
              <a:rPr lang="en-US" altLang="ko-KR" sz="3000" b="1" dirty="0"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en-US" altLang="ko-KR" sz="30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1D5E7AB-E4D2-437B-9C07-07698D0A75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021" y1="53176" x2="26563" y2="59749"/>
                        <a14:foregroundMark x1="62656" y1="47120" x2="62031" y2="511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96" y="188640"/>
            <a:ext cx="5936169" cy="6946252"/>
          </a:xfrm>
          <a:prstGeom prst="rect">
            <a:avLst/>
          </a:prstGeom>
        </p:spPr>
      </p:pic>
      <p:grpSp>
        <p:nvGrpSpPr>
          <p:cNvPr id="76" name="그룹 75"/>
          <p:cNvGrpSpPr/>
          <p:nvPr/>
        </p:nvGrpSpPr>
        <p:grpSpPr>
          <a:xfrm>
            <a:off x="443372" y="1563859"/>
            <a:ext cx="10512914" cy="4944746"/>
            <a:chOff x="523940" y="1549720"/>
            <a:chExt cx="10437026" cy="4636881"/>
          </a:xfrm>
        </p:grpSpPr>
        <p:grpSp>
          <p:nvGrpSpPr>
            <p:cNvPr id="35" name="그룹 34"/>
            <p:cNvGrpSpPr/>
            <p:nvPr/>
          </p:nvGrpSpPr>
          <p:grpSpPr>
            <a:xfrm>
              <a:off x="3271559" y="1549720"/>
              <a:ext cx="7689407" cy="3602767"/>
              <a:chOff x="1700827" y="1148480"/>
              <a:chExt cx="10023146" cy="3906094"/>
            </a:xfrm>
          </p:grpSpPr>
          <p:sp>
            <p:nvSpPr>
              <p:cNvPr id="59" name="AutoShape 6" descr="Cover art"/>
              <p:cNvSpPr>
                <a:spLocks noChangeAspect="1" noChangeArrowheads="1"/>
              </p:cNvSpPr>
              <p:nvPr/>
            </p:nvSpPr>
            <p:spPr>
              <a:xfrm>
                <a:off x="2687359" y="4731255"/>
                <a:ext cx="304800" cy="304800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71" name="TextBox 11"/>
              <p:cNvSpPr txBox="1"/>
              <p:nvPr/>
            </p:nvSpPr>
            <p:spPr>
              <a:xfrm>
                <a:off x="6214372" y="3939915"/>
                <a:ext cx="4379690" cy="3754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고정 카메라  </a:t>
                </a:r>
                <a:r>
                  <a:rPr lang="en-US" altLang="ko-KR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(</a:t>
                </a:r>
                <a:r>
                  <a: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반려동물 </a:t>
                </a:r>
                <a:r>
                  <a:rPr lang="ko-KR" altLang="en-US" dirty="0" err="1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트래킹</a:t>
                </a:r>
                <a:r>
                  <a:rPr lang="en-US" altLang="ko-KR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)</a:t>
                </a:r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73" name="TextBox 31"/>
              <p:cNvSpPr txBox="1"/>
              <p:nvPr/>
            </p:nvSpPr>
            <p:spPr>
              <a:xfrm>
                <a:off x="6214372" y="1912006"/>
                <a:ext cx="5031987" cy="6571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스텝모터에 의해 상하</a:t>
                </a:r>
                <a:r>
                  <a:rPr lang="en-US" altLang="ko-KR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-</a:t>
                </a:r>
                <a:r>
                  <a: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좌우 회전카메라</a:t>
                </a:r>
                <a:r>
                  <a:rPr lang="en-US" altLang="ko-KR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(</a:t>
                </a:r>
                <a:r>
                  <a: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반려동물 디스플레이</a:t>
                </a:r>
                <a:r>
                  <a:rPr lang="en-US" altLang="ko-KR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)</a:t>
                </a:r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4" name="화살표: 위로 구부러짐 3"/>
              <p:cNvSpPr/>
              <p:nvPr/>
            </p:nvSpPr>
            <p:spPr>
              <a:xfrm>
                <a:off x="1700827" y="3795544"/>
                <a:ext cx="2477893" cy="413813"/>
              </a:xfrm>
              <a:prstGeom prst="curvedUpArrow">
                <a:avLst>
                  <a:gd name="adj1" fmla="val 25000"/>
                  <a:gd name="adj2" fmla="val 50000"/>
                  <a:gd name="adj3" fmla="val 25000"/>
                </a:avLst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schemeClr val="tx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5" name="화살표: 왼쪽으로 구부러짐 4"/>
              <p:cNvSpPr/>
              <p:nvPr/>
            </p:nvSpPr>
            <p:spPr>
              <a:xfrm>
                <a:off x="4270013" y="2095401"/>
                <a:ext cx="188570" cy="489964"/>
              </a:xfrm>
              <a:prstGeom prst="curvedLeftArrow">
                <a:avLst>
                  <a:gd name="adj1" fmla="val 25000"/>
                  <a:gd name="adj2" fmla="val 50000"/>
                  <a:gd name="adj3" fmla="val 25000"/>
                </a:avLst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schemeClr val="tx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cxnSp>
            <p:nvCxnSpPr>
              <p:cNvPr id="9" name="직선 화살표 연결선 8"/>
              <p:cNvCxnSpPr>
                <a:cxnSpLocks/>
                <a:stCxn id="73" idx="1"/>
              </p:cNvCxnSpPr>
              <p:nvPr/>
            </p:nvCxnSpPr>
            <p:spPr>
              <a:xfrm flipH="1">
                <a:off x="2618336" y="2240566"/>
                <a:ext cx="3596036" cy="70976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직선 화살표 연결선 10"/>
              <p:cNvCxnSpPr>
                <a:cxnSpLocks/>
                <a:stCxn id="17" idx="1"/>
              </p:cNvCxnSpPr>
              <p:nvPr/>
            </p:nvCxnSpPr>
            <p:spPr>
              <a:xfrm flipH="1">
                <a:off x="2547992" y="1148480"/>
                <a:ext cx="3666380" cy="12359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직선 화살표 연결선 12"/>
              <p:cNvCxnSpPr>
                <a:cxnSpLocks/>
                <a:stCxn id="71" idx="1"/>
              </p:cNvCxnSpPr>
              <p:nvPr/>
            </p:nvCxnSpPr>
            <p:spPr>
              <a:xfrm flipH="1">
                <a:off x="2247425" y="4127663"/>
                <a:ext cx="3966947" cy="92691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1" name="TextBox 20"/>
              <p:cNvSpPr txBox="1"/>
              <p:nvPr/>
            </p:nvSpPr>
            <p:spPr>
              <a:xfrm>
                <a:off x="6214373" y="3000824"/>
                <a:ext cx="5509600" cy="3754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2</a:t>
                </a:r>
                <a:r>
                  <a: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개의 스텝모터를 배치하여 상하</a:t>
                </a:r>
                <a:r>
                  <a:rPr lang="en-US" altLang="ko-KR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-</a:t>
                </a:r>
                <a:r>
                  <a: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좌우</a:t>
                </a:r>
                <a:r>
                  <a:rPr lang="en-US" altLang="ko-KR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 </a:t>
                </a:r>
                <a:r>
                  <a: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회전</a:t>
                </a:r>
              </a:p>
            </p:txBody>
          </p: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H="1" flipV="1">
                <a:off x="4270013" y="2385862"/>
                <a:ext cx="1944360" cy="83058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  <a:stCxn id="21" idx="1"/>
                <a:endCxn id="4" idx="3"/>
              </p:cNvCxnSpPr>
              <p:nvPr/>
            </p:nvCxnSpPr>
            <p:spPr>
              <a:xfrm flipH="1">
                <a:off x="2906854" y="3188572"/>
                <a:ext cx="3307520" cy="102078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64" name="그림 63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523940" y="4043476"/>
              <a:ext cx="2143125" cy="2143125"/>
            </a:xfrm>
            <a:prstGeom prst="rect">
              <a:avLst/>
            </a:prstGeom>
          </p:spPr>
        </p:pic>
        <p:cxnSp>
          <p:nvCxnSpPr>
            <p:cNvPr id="66" name="직선 연결선 65"/>
            <p:cNvCxnSpPr>
              <a:cxnSpLocks/>
            </p:cNvCxnSpPr>
            <p:nvPr/>
          </p:nvCxnSpPr>
          <p:spPr>
            <a:xfrm flipH="1">
              <a:off x="1694633" y="2689667"/>
              <a:ext cx="2117067" cy="3073720"/>
            </a:xfrm>
            <a:prstGeom prst="line">
              <a:avLst/>
            </a:prstGeom>
            <a:ln w="25400" cap="flat" cmpd="sng" algn="ctr">
              <a:solidFill>
                <a:schemeClr val="accent2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6698780" y="1240693"/>
            <a:ext cx="39955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스텝모터에 의해 상하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좌우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회전레이져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반려동물 놀이기구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27" name="직사각형 26"/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5474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25A12EF-2967-4EFB-923B-9359D6717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</a:rPr>
              <a:pPr/>
              <a:t>8</a:t>
            </a:fld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24D5A9D-B6F0-486D-B1C5-806C36C1D2E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519" y="1386247"/>
            <a:ext cx="2405328" cy="240532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1DA9E4E-843C-407F-B85B-16C4AC4985C6}"/>
              </a:ext>
            </a:extLst>
          </p:cNvPr>
          <p:cNvGrpSpPr/>
          <p:nvPr/>
        </p:nvGrpSpPr>
        <p:grpSpPr>
          <a:xfrm>
            <a:off x="4645898" y="4079674"/>
            <a:ext cx="1326358" cy="2532630"/>
            <a:chOff x="2021150" y="3568777"/>
            <a:chExt cx="1541280" cy="3020908"/>
          </a:xfrm>
        </p:grpSpPr>
        <p:pic>
          <p:nvPicPr>
            <p:cNvPr id="5" name="Picture 2" descr="스마트폰에 대한 이미지 검색결과">
              <a:extLst>
                <a:ext uri="{FF2B5EF4-FFF2-40B4-BE49-F238E27FC236}">
                  <a16:creationId xmlns:a16="http://schemas.microsoft.com/office/drawing/2014/main" id="{FB711BF7-55FA-472E-B6B5-ED744C832C1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l="17610" t="4630" r="16960" b="4540"/>
            <a:stretch>
              <a:fillRect/>
            </a:stretch>
          </p:blipFill>
          <p:spPr>
            <a:xfrm>
              <a:off x="2021150" y="3568777"/>
              <a:ext cx="1541280" cy="3020908"/>
            </a:xfrm>
            <a:prstGeom prst="rect">
              <a:avLst/>
            </a:prstGeom>
            <a:noFill/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EB47F72-E19E-4874-AA6A-BAF2F76978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152954" y="4456806"/>
              <a:ext cx="1277672" cy="1277672"/>
            </a:xfrm>
            <a:prstGeom prst="rect">
              <a:avLst/>
            </a:prstGeom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8D8D9B7F-0D6A-45C7-92CD-AC2DB2BED12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64771">
            <a:off x="8073836" y="405510"/>
            <a:ext cx="3125733" cy="3892915"/>
          </a:xfrm>
          <a:prstGeom prst="rect">
            <a:avLst/>
          </a:prstGeom>
          <a:blipFill dpi="0" rotWithShape="1">
            <a:blip r:embed="rId6">
              <a:alphaModFix amt="21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100000" sy="100000" flip="none" algn="tl"/>
          </a:blipFill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74C8CCF8-9D39-44EB-91CA-9AEF704D679C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3228221-9D47-468A-85A9-B5384A73BCEB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ko-KR" altLang="en-US">
                <a:latin typeface="나눔스퀘어라운드 Bold"/>
                <a:ea typeface="나눔스퀘어라운드 Bold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8C9B438-FFF5-4805-8266-72F810AAE126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ko-KR" altLang="en-US">
                <a:latin typeface="나눔스퀘어라운드 Bold"/>
                <a:ea typeface="나눔스퀘어라운드 Bold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4219FD-6E8A-4F49-BA6C-C3B052C84542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ko-KR" altLang="en-US">
                <a:latin typeface="나눔스퀘어라운드 Bold"/>
                <a:ea typeface="나눔스퀘어라운드 Bol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74267B2-D40B-4698-951C-4652C106B2A7}"/>
              </a:ext>
            </a:extLst>
          </p:cNvPr>
          <p:cNvSpPr txBox="1"/>
          <p:nvPr/>
        </p:nvSpPr>
        <p:spPr>
          <a:xfrm>
            <a:off x="867554" y="646354"/>
            <a:ext cx="501242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라운드 Bold"/>
                <a:ea typeface="나눔스퀘어라운드 Bold"/>
              </a:rPr>
              <a:t>작품 구상 </a:t>
            </a:r>
            <a:r>
              <a:rPr lang="en-US" altLang="ko-KR" sz="3000" b="1" dirty="0"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라운드 Bold"/>
                <a:ea typeface="나눔스퀘어라운드 Bold"/>
              </a:rPr>
              <a:t>– </a:t>
            </a:r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라운드 Bold"/>
                <a:ea typeface="나눔스퀘어라운드 Bold"/>
              </a:rPr>
              <a:t>작동 </a:t>
            </a:r>
            <a:r>
              <a:rPr lang="ko-KR" altLang="en-US" sz="3000" b="1" dirty="0" err="1"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라운드 Bold"/>
                <a:ea typeface="나눔스퀘어라운드 Bold"/>
              </a:rPr>
              <a:t>매커니즘</a:t>
            </a:r>
            <a:r>
              <a:rPr lang="en-US" altLang="ko-KR" sz="3000" b="1" dirty="0"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라운드 Bold"/>
                <a:ea typeface="나눔스퀘어라운드 Bold"/>
              </a:rPr>
              <a:t> </a:t>
            </a:r>
            <a:endParaRPr lang="en-US" altLang="ko-KR" sz="3000" b="1" dirty="0">
              <a:latin typeface="나눔스퀘어라운드 Bold"/>
              <a:ea typeface="나눔스퀘어라운드 Bold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03D9306-04F6-491E-84E9-ECCB87DE084F}"/>
              </a:ext>
            </a:extLst>
          </p:cNvPr>
          <p:cNvSpPr/>
          <p:nvPr/>
        </p:nvSpPr>
        <p:spPr>
          <a:xfrm>
            <a:off x="8440947" y="2972373"/>
            <a:ext cx="2283038" cy="789988"/>
          </a:xfrm>
          <a:prstGeom prst="rect">
            <a:avLst/>
          </a:prstGeom>
          <a:solidFill>
            <a:srgbClr val="275791"/>
          </a:solidFill>
          <a:ln>
            <a:solidFill>
              <a:srgbClr val="95B3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Main Board</a:t>
            </a:r>
            <a:b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</a:b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 RASPBERRY PI 3 )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9B02F7A-4D8B-448F-9C70-1E7063D83988}"/>
              </a:ext>
            </a:extLst>
          </p:cNvPr>
          <p:cNvSpPr/>
          <p:nvPr/>
        </p:nvSpPr>
        <p:spPr>
          <a:xfrm>
            <a:off x="1172605" y="3076435"/>
            <a:ext cx="1587188" cy="540000"/>
          </a:xfrm>
          <a:prstGeom prst="rect">
            <a:avLst/>
          </a:prstGeom>
          <a:solidFill>
            <a:srgbClr val="4F81BD"/>
          </a:solidFill>
          <a:ln>
            <a:solidFill>
              <a:srgbClr val="95B3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활동량 측정</a:t>
            </a: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AA263BD-322A-4305-A8CE-2BEA0068743C}"/>
              </a:ext>
            </a:extLst>
          </p:cNvPr>
          <p:cNvSpPr/>
          <p:nvPr/>
        </p:nvSpPr>
        <p:spPr>
          <a:xfrm>
            <a:off x="4526051" y="5809946"/>
            <a:ext cx="1566052" cy="540000"/>
          </a:xfrm>
          <a:prstGeom prst="rect">
            <a:avLst/>
          </a:prstGeom>
          <a:solidFill>
            <a:srgbClr val="4F81BD"/>
          </a:solidFill>
          <a:ln>
            <a:solidFill>
              <a:srgbClr val="95B3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스마트폰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121D6D-68C9-49B4-9234-547C020F32F6}"/>
              </a:ext>
            </a:extLst>
          </p:cNvPr>
          <p:cNvSpPr/>
          <p:nvPr/>
        </p:nvSpPr>
        <p:spPr>
          <a:xfrm>
            <a:off x="8705090" y="2240868"/>
            <a:ext cx="1747394" cy="540000"/>
          </a:xfrm>
          <a:prstGeom prst="rect">
            <a:avLst/>
          </a:prstGeom>
          <a:solidFill>
            <a:srgbClr val="4F81BD"/>
          </a:solidFill>
          <a:ln>
            <a:solidFill>
              <a:srgbClr val="95B3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레이저 놀이기구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59C5E1-5923-4E22-B622-03380241FE5A}"/>
              </a:ext>
            </a:extLst>
          </p:cNvPr>
          <p:cNvSpPr txBox="1"/>
          <p:nvPr/>
        </p:nvSpPr>
        <p:spPr>
          <a:xfrm>
            <a:off x="2900685" y="2931364"/>
            <a:ext cx="25260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Arduino pro mini</a:t>
            </a:r>
          </a:p>
          <a:p>
            <a:pPr>
              <a:defRPr/>
            </a:pP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가속도 센서 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MPU6050</a:t>
            </a:r>
          </a:p>
          <a:p>
            <a:pPr>
              <a:defRPr/>
            </a:pP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 RF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모듈 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HC-12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297549-499E-4643-88BB-7DA1D5C2758C}"/>
              </a:ext>
            </a:extLst>
          </p:cNvPr>
          <p:cNvSpPr txBox="1"/>
          <p:nvPr/>
        </p:nvSpPr>
        <p:spPr>
          <a:xfrm>
            <a:off x="9007347" y="696125"/>
            <a:ext cx="313580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영상 처리 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(OpenCV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이용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</a:p>
          <a:p>
            <a:pPr lvl="0">
              <a:defRPr/>
            </a:pP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 Motion Tracking</a:t>
            </a:r>
          </a:p>
          <a:p>
            <a:pPr lvl="0">
              <a:defRPr/>
            </a:pP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- 2D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픽셀 좌표를 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3D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좌표로 변환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FD123D-4A9A-444A-AAA2-206108D2587D}"/>
              </a:ext>
            </a:extLst>
          </p:cNvPr>
          <p:cNvSpPr txBox="1"/>
          <p:nvPr/>
        </p:nvSpPr>
        <p:spPr>
          <a:xfrm>
            <a:off x="1444274" y="5781307"/>
            <a:ext cx="32419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라즈베리파이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→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스마트폰</a:t>
            </a:r>
            <a:endParaRPr lang="en-US" altLang="ko-KR" sz="1600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>
              <a:defRPr/>
            </a:pP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반려동물의 활동량 전송</a:t>
            </a:r>
          </a:p>
          <a:p>
            <a:pPr>
              <a:defRPr/>
            </a:pP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 CCTV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카메라 실시간 스트리밍</a:t>
            </a:r>
            <a:endParaRPr lang="en-US" altLang="ko-KR" sz="1600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5A60A9-FF99-4F25-A850-047A0C03E0C0}"/>
              </a:ext>
            </a:extLst>
          </p:cNvPr>
          <p:cNvSpPr txBox="1"/>
          <p:nvPr/>
        </p:nvSpPr>
        <p:spPr>
          <a:xfrm>
            <a:off x="6325375" y="5809946"/>
            <a:ext cx="293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스마트폰 →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라즈베리파이</a:t>
            </a:r>
            <a:endParaRPr lang="en-US" altLang="ko-KR" sz="1600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>
              <a:defRPr/>
            </a:pP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 CCTV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카메라 방향 조정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FF8BAC74-D1CE-4426-B899-6EC9CE7E8A59}"/>
              </a:ext>
            </a:extLst>
          </p:cNvPr>
          <p:cNvCxnSpPr>
            <a:cxnSpLocks/>
            <a:stCxn id="13" idx="0"/>
            <a:endCxn id="16" idx="2"/>
          </p:cNvCxnSpPr>
          <p:nvPr/>
        </p:nvCxnSpPr>
        <p:spPr>
          <a:xfrm flipH="1" flipV="1">
            <a:off x="9578787" y="2780868"/>
            <a:ext cx="3679" cy="191505"/>
          </a:xfrm>
          <a:prstGeom prst="line">
            <a:avLst/>
          </a:prstGeom>
          <a:ln w="38100">
            <a:solidFill>
              <a:srgbClr val="4F81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430F89D-86F9-4027-9617-8C5647CED12F}"/>
              </a:ext>
            </a:extLst>
          </p:cNvPr>
          <p:cNvGrpSpPr/>
          <p:nvPr/>
        </p:nvGrpSpPr>
        <p:grpSpPr>
          <a:xfrm rot="885107">
            <a:off x="6687294" y="4229701"/>
            <a:ext cx="1655287" cy="1082366"/>
            <a:chOff x="6336511" y="3449598"/>
            <a:chExt cx="2265728" cy="1373089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D8C5AB62-FDB4-404D-835A-3E97D1063C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8027" b="95652" l="8491" r="93868">
                          <a14:foregroundMark x1="46698" y1="8361" x2="46698" y2="8361"/>
                          <a14:foregroundMark x1="8962" y1="36120" x2="8962" y2="36120"/>
                          <a14:foregroundMark x1="93868" y1="36789" x2="93868" y2="36789"/>
                          <a14:backgroundMark x1="49764" y1="35786" x2="49764" y2="35786"/>
                          <a14:backgroundMark x1="50472" y1="59866" x2="50472" y2="59866"/>
                          <a14:backgroundMark x1="51179" y1="86622" x2="51179" y2="86622"/>
                          <a14:backgroundMark x1="51179" y1="86622" x2="53774" y2="88294"/>
                          <a14:backgroundMark x1="44811" y1="60870" x2="65566" y2="67559"/>
                          <a14:backgroundMark x1="59670" y1="56856" x2="72406" y2="70234"/>
                          <a14:backgroundMark x1="51415" y1="85284" x2="66745" y2="92642"/>
                          <a14:backgroundMark x1="46462" y1="84615" x2="62500" y2="94649"/>
                          <a14:backgroundMark x1="42689" y1="35117" x2="78538" y2="43144"/>
                        </a14:backgroundRemoval>
                      </a14:imgEffect>
                    </a14:imgLayer>
                  </a14:imgProps>
                </a:ext>
              </a:extLst>
            </a:blip>
            <a:srcRect b="45941"/>
            <a:stretch/>
          </p:blipFill>
          <p:spPr>
            <a:xfrm rot="13391451">
              <a:off x="6336511" y="4097930"/>
              <a:ext cx="1801668" cy="724757"/>
            </a:xfrm>
            <a:prstGeom prst="rect">
              <a:avLst/>
            </a:prstGeom>
            <a:noFill/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B23AFC1-0CEC-4061-8162-820F37BE96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8027" b="95652" l="8491" r="93868">
                          <a14:foregroundMark x1="46698" y1="8361" x2="46698" y2="8361"/>
                          <a14:foregroundMark x1="8962" y1="36120" x2="8962" y2="36120"/>
                          <a14:foregroundMark x1="93868" y1="36789" x2="93868" y2="36789"/>
                          <a14:backgroundMark x1="49764" y1="35786" x2="49764" y2="35786"/>
                          <a14:backgroundMark x1="50472" y1="59866" x2="50472" y2="59866"/>
                          <a14:backgroundMark x1="51179" y1="86622" x2="51179" y2="86622"/>
                          <a14:backgroundMark x1="51179" y1="86622" x2="53774" y2="88294"/>
                          <a14:backgroundMark x1="44811" y1="60870" x2="65566" y2="67559"/>
                          <a14:backgroundMark x1="59670" y1="56856" x2="72406" y2="70234"/>
                          <a14:backgroundMark x1="51415" y1="85284" x2="66745" y2="92642"/>
                          <a14:backgroundMark x1="46462" y1="84615" x2="62500" y2="94649"/>
                          <a14:backgroundMark x1="42689" y1="35117" x2="78538" y2="43144"/>
                        </a14:backgroundRemoval>
                      </a14:imgEffect>
                    </a14:imgLayer>
                  </a14:imgProps>
                </a:ext>
              </a:extLst>
            </a:blip>
            <a:srcRect b="45941"/>
            <a:stretch/>
          </p:blipFill>
          <p:spPr>
            <a:xfrm rot="13391451">
              <a:off x="6889591" y="3742010"/>
              <a:ext cx="1558260" cy="626842"/>
            </a:xfrm>
            <a:prstGeom prst="rect">
              <a:avLst/>
            </a:prstGeom>
            <a:noFill/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A47DFA4F-84BB-433A-9F4C-F1632D6C2D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8027" b="95652" l="8491" r="93868">
                          <a14:foregroundMark x1="46698" y1="8361" x2="46698" y2="8361"/>
                          <a14:foregroundMark x1="8962" y1="36120" x2="8962" y2="36120"/>
                          <a14:foregroundMark x1="93868" y1="36789" x2="93868" y2="36789"/>
                          <a14:backgroundMark x1="49764" y1="35786" x2="49764" y2="35786"/>
                          <a14:backgroundMark x1="50472" y1="59866" x2="50472" y2="59866"/>
                          <a14:backgroundMark x1="51179" y1="86622" x2="51179" y2="86622"/>
                          <a14:backgroundMark x1="51179" y1="86622" x2="53774" y2="88294"/>
                          <a14:backgroundMark x1="44811" y1="60870" x2="65566" y2="67559"/>
                          <a14:backgroundMark x1="59670" y1="56856" x2="72406" y2="70234"/>
                          <a14:backgroundMark x1="51415" y1="85284" x2="66745" y2="92642"/>
                          <a14:backgroundMark x1="46462" y1="84615" x2="62500" y2="94649"/>
                          <a14:backgroundMark x1="42689" y1="35117" x2="78538" y2="43144"/>
                        </a14:backgroundRemoval>
                      </a14:imgEffect>
                    </a14:imgLayer>
                  </a14:imgProps>
                </a:ext>
              </a:extLst>
            </a:blip>
            <a:srcRect b="45941"/>
            <a:stretch/>
          </p:blipFill>
          <p:spPr>
            <a:xfrm rot="13391451">
              <a:off x="7393502" y="3449598"/>
              <a:ext cx="1208737" cy="486239"/>
            </a:xfrm>
            <a:prstGeom prst="rect">
              <a:avLst/>
            </a:prstGeom>
            <a:noFill/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DBF86D8-AC09-4E74-98A0-FA549AC2C3AB}"/>
              </a:ext>
            </a:extLst>
          </p:cNvPr>
          <p:cNvGrpSpPr/>
          <p:nvPr/>
        </p:nvGrpSpPr>
        <p:grpSpPr>
          <a:xfrm rot="721339">
            <a:off x="5067275" y="1428168"/>
            <a:ext cx="1583115" cy="1625397"/>
            <a:chOff x="3722872" y="1333642"/>
            <a:chExt cx="1689388" cy="2000451"/>
          </a:xfrm>
          <a:solidFill>
            <a:schemeClr val="bg1"/>
          </a:solidFill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D62795BD-EA91-4D9B-A29B-684E13D0BE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8027" b="95652" l="8491" r="93868">
                          <a14:foregroundMark x1="46698" y1="8361" x2="46698" y2="8361"/>
                          <a14:foregroundMark x1="8962" y1="36120" x2="8962" y2="36120"/>
                          <a14:foregroundMark x1="93868" y1="36789" x2="93868" y2="36789"/>
                          <a14:backgroundMark x1="49764" y1="35786" x2="49764" y2="35786"/>
                          <a14:backgroundMark x1="50472" y1="59866" x2="50472" y2="59866"/>
                          <a14:backgroundMark x1="51179" y1="86622" x2="51179" y2="86622"/>
                          <a14:backgroundMark x1="51179" y1="86622" x2="53774" y2="88294"/>
                          <a14:backgroundMark x1="44811" y1="60870" x2="65566" y2="67559"/>
                          <a14:backgroundMark x1="59670" y1="56856" x2="72406" y2="70234"/>
                          <a14:backgroundMark x1="51415" y1="85284" x2="66745" y2="92642"/>
                          <a14:backgroundMark x1="46462" y1="84615" x2="62500" y2="94649"/>
                          <a14:backgroundMark x1="42689" y1="35117" x2="78538" y2="43144"/>
                        </a14:backgroundRemoval>
                      </a14:imgEffect>
                    </a14:imgLayer>
                  </a14:imgProps>
                </a:ext>
              </a:extLst>
            </a:blip>
            <a:srcRect b="45941"/>
            <a:stretch/>
          </p:blipFill>
          <p:spPr>
            <a:xfrm rot="4063189">
              <a:off x="4149048" y="1872098"/>
              <a:ext cx="1801668" cy="724756"/>
            </a:xfrm>
            <a:prstGeom prst="rect">
              <a:avLst/>
            </a:prstGeom>
            <a:grpFill/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12CC4C9A-12EE-48C1-8E07-0A5D65C2BD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8027" b="95652" l="8491" r="93868">
                          <a14:foregroundMark x1="46698" y1="8361" x2="46698" y2="8361"/>
                          <a14:foregroundMark x1="8962" y1="36120" x2="8962" y2="36120"/>
                          <a14:foregroundMark x1="93868" y1="36789" x2="93868" y2="36789"/>
                          <a14:backgroundMark x1="49764" y1="35786" x2="49764" y2="35786"/>
                          <a14:backgroundMark x1="50472" y1="59866" x2="50472" y2="59866"/>
                          <a14:backgroundMark x1="51179" y1="86622" x2="51179" y2="86622"/>
                          <a14:backgroundMark x1="51179" y1="86622" x2="53774" y2="88294"/>
                          <a14:backgroundMark x1="44811" y1="60870" x2="65566" y2="67559"/>
                          <a14:backgroundMark x1="59670" y1="56856" x2="72406" y2="70234"/>
                          <a14:backgroundMark x1="51415" y1="85284" x2="66745" y2="92642"/>
                          <a14:backgroundMark x1="46462" y1="84615" x2="62500" y2="94649"/>
                          <a14:backgroundMark x1="42689" y1="35117" x2="78538" y2="43144"/>
                        </a14:backgroundRemoval>
                      </a14:imgEffect>
                    </a14:imgLayer>
                  </a14:imgProps>
                </a:ext>
              </a:extLst>
            </a:blip>
            <a:srcRect b="45941"/>
            <a:stretch/>
          </p:blipFill>
          <p:spPr>
            <a:xfrm rot="4063189">
              <a:off x="3713032" y="2167914"/>
              <a:ext cx="1558260" cy="626842"/>
            </a:xfrm>
            <a:prstGeom prst="rect">
              <a:avLst/>
            </a:prstGeom>
            <a:grpFill/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9FA20EB-EFAF-4CB3-A3E6-C74D2BA34D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8027" b="95652" l="8491" r="93868">
                          <a14:foregroundMark x1="46698" y1="8361" x2="46698" y2="8361"/>
                          <a14:foregroundMark x1="8962" y1="36120" x2="8962" y2="36120"/>
                          <a14:foregroundMark x1="93868" y1="36789" x2="93868" y2="36789"/>
                          <a14:backgroundMark x1="49764" y1="35786" x2="49764" y2="35786"/>
                          <a14:backgroundMark x1="50472" y1="59866" x2="50472" y2="59866"/>
                          <a14:backgroundMark x1="51179" y1="86622" x2="51179" y2="86622"/>
                          <a14:backgroundMark x1="51179" y1="86622" x2="53774" y2="88294"/>
                          <a14:backgroundMark x1="44811" y1="60870" x2="65566" y2="67559"/>
                          <a14:backgroundMark x1="59670" y1="56856" x2="72406" y2="70234"/>
                          <a14:backgroundMark x1="51415" y1="85284" x2="66745" y2="92642"/>
                          <a14:backgroundMark x1="46462" y1="84615" x2="62500" y2="94649"/>
                          <a14:backgroundMark x1="42689" y1="35117" x2="78538" y2="43144"/>
                        </a14:backgroundRemoval>
                      </a14:imgEffect>
                    </a14:imgLayer>
                  </a14:imgProps>
                </a:ext>
              </a:extLst>
            </a:blip>
            <a:srcRect b="45941"/>
            <a:stretch/>
          </p:blipFill>
          <p:spPr>
            <a:xfrm rot="4063189">
              <a:off x="3361623" y="2486605"/>
              <a:ext cx="1208737" cy="48623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984379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3A3A162-40E6-4C28-84CF-1E4CB37A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5D150-C476-4995-9646-C73E55DF12BD}" type="slidenum">
              <a:rPr lang="ko-KR" altLang="en-US" b="1" smtClean="0">
                <a:solidFill>
                  <a:schemeClr val="accent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pPr/>
              <a:t>9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A2BB5AF-5DA4-426F-BADD-7FD3CAEDA719}"/>
              </a:ext>
            </a:extLst>
          </p:cNvPr>
          <p:cNvGrpSpPr/>
          <p:nvPr/>
        </p:nvGrpSpPr>
        <p:grpSpPr>
          <a:xfrm>
            <a:off x="488294" y="1035325"/>
            <a:ext cx="11670977" cy="5392762"/>
            <a:chOff x="488294" y="1035325"/>
            <a:chExt cx="11670977" cy="539276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43D5EE-59AE-4E99-A3E6-46367C81FEC1}"/>
                </a:ext>
              </a:extLst>
            </p:cNvPr>
            <p:cNvSpPr txBox="1"/>
            <p:nvPr/>
          </p:nvSpPr>
          <p:spPr>
            <a:xfrm>
              <a:off x="8860257" y="1088740"/>
              <a:ext cx="323197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버튼</a:t>
              </a:r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1 – </a:t>
              </a:r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활동량을 누적한 정보를 </a:t>
              </a:r>
              <a:endPara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  <a:p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            </a:t>
              </a:r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그래프로 표시해주는 </a:t>
              </a:r>
              <a:endPara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  <a:p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            </a:t>
              </a:r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화면으로 이동</a:t>
              </a: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4D00223F-D89F-4CAA-894E-1A762AE17C9D}"/>
                </a:ext>
              </a:extLst>
            </p:cNvPr>
            <p:cNvGrpSpPr/>
            <p:nvPr/>
          </p:nvGrpSpPr>
          <p:grpSpPr>
            <a:xfrm>
              <a:off x="8209252" y="1035325"/>
              <a:ext cx="651005" cy="648072"/>
              <a:chOff x="5052308" y="1052736"/>
              <a:chExt cx="463644" cy="463644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7A59CF8D-2D68-4895-A9E0-D6DEF4D77B8A}"/>
                  </a:ext>
                </a:extLst>
              </p:cNvPr>
              <p:cNvSpPr/>
              <p:nvPr/>
            </p:nvSpPr>
            <p:spPr>
              <a:xfrm>
                <a:off x="5052308" y="1052736"/>
                <a:ext cx="463644" cy="463644"/>
              </a:xfrm>
              <a:prstGeom prst="ellipse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C966A11E-F0A5-4257-90AB-46CD47E1D706}"/>
                  </a:ext>
                </a:extLst>
              </p:cNvPr>
              <p:cNvSpPr/>
              <p:nvPr/>
            </p:nvSpPr>
            <p:spPr>
              <a:xfrm>
                <a:off x="5146912" y="1308167"/>
                <a:ext cx="84954" cy="89039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F3DFB92-86C9-4665-ACDD-B356526E464A}"/>
                  </a:ext>
                </a:extLst>
              </p:cNvPr>
              <p:cNvSpPr/>
              <p:nvPr/>
            </p:nvSpPr>
            <p:spPr>
              <a:xfrm>
                <a:off x="5250222" y="1171940"/>
                <a:ext cx="84954" cy="225266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5805D149-A634-42BF-8862-CBEF0E1C4961}"/>
                  </a:ext>
                </a:extLst>
              </p:cNvPr>
              <p:cNvSpPr/>
              <p:nvPr/>
            </p:nvSpPr>
            <p:spPr>
              <a:xfrm>
                <a:off x="5353532" y="1247094"/>
                <a:ext cx="84954" cy="150112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5F4F4342-F743-4E4A-8106-8E0B1BF2B71D}"/>
                </a:ext>
              </a:extLst>
            </p:cNvPr>
            <p:cNvGrpSpPr/>
            <p:nvPr/>
          </p:nvGrpSpPr>
          <p:grpSpPr>
            <a:xfrm>
              <a:off x="8241946" y="2796625"/>
              <a:ext cx="646253" cy="638825"/>
              <a:chOff x="5057477" y="1570926"/>
              <a:chExt cx="463644" cy="463644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9EAC4249-9FBC-44E7-869F-CB942A338A1C}"/>
                  </a:ext>
                </a:extLst>
              </p:cNvPr>
              <p:cNvSpPr/>
              <p:nvPr/>
            </p:nvSpPr>
            <p:spPr>
              <a:xfrm>
                <a:off x="5057477" y="1570926"/>
                <a:ext cx="463644" cy="463644"/>
              </a:xfrm>
              <a:prstGeom prst="ellipse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9A6FCC2C-DA1E-4463-8DB2-7AE1AA429430}"/>
                  </a:ext>
                </a:extLst>
              </p:cNvPr>
              <p:cNvSpPr/>
              <p:nvPr/>
            </p:nvSpPr>
            <p:spPr>
              <a:xfrm>
                <a:off x="5200757" y="1708703"/>
                <a:ext cx="188090" cy="188090"/>
              </a:xfrm>
              <a:prstGeom prst="ellipse">
                <a:avLst/>
              </a:prstGeom>
              <a:solidFill>
                <a:srgbClr val="66FF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55F03A1-5C71-4033-BEBB-A29DD388ECBD}"/>
                </a:ext>
              </a:extLst>
            </p:cNvPr>
            <p:cNvSpPr txBox="1"/>
            <p:nvPr/>
          </p:nvSpPr>
          <p:spPr>
            <a:xfrm>
              <a:off x="8917495" y="2909701"/>
              <a:ext cx="2614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버튼</a:t>
              </a:r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2 – LAZOR ON/OFF</a:t>
              </a:r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8C171D93-5FEB-42E5-94F8-E63C0960F9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800" t="19641" r="16134" b="15910"/>
            <a:stretch/>
          </p:blipFill>
          <p:spPr>
            <a:xfrm>
              <a:off x="4460775" y="5696492"/>
              <a:ext cx="1106496" cy="731595"/>
            </a:xfrm>
            <a:prstGeom prst="rect">
              <a:avLst/>
            </a:prstGeom>
          </p:spPr>
        </p:pic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42A126F4-DB85-43C9-B045-600F0CCF8D9B}"/>
                </a:ext>
              </a:extLst>
            </p:cNvPr>
            <p:cNvGrpSpPr/>
            <p:nvPr/>
          </p:nvGrpSpPr>
          <p:grpSpPr>
            <a:xfrm>
              <a:off x="488294" y="1858375"/>
              <a:ext cx="7522706" cy="3838116"/>
              <a:chOff x="1951879" y="1867429"/>
              <a:chExt cx="7522706" cy="3838116"/>
            </a:xfrm>
          </p:grpSpPr>
          <p:pic>
            <p:nvPicPr>
              <p:cNvPr id="4" name="Picture 2" descr="스마트폰에 대한 이미지 검색결과">
                <a:extLst>
                  <a:ext uri="{FF2B5EF4-FFF2-40B4-BE49-F238E27FC236}">
                    <a16:creationId xmlns:a16="http://schemas.microsoft.com/office/drawing/2014/main" id="{90B6366F-2B5C-407C-A640-7D038AF102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09" t="4634" r="16960" b="4542"/>
              <a:stretch/>
            </p:blipFill>
            <p:spPr bwMode="auto">
              <a:xfrm rot="16200000">
                <a:off x="3794174" y="25134"/>
                <a:ext cx="3838116" cy="75227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" name="Picture 2" descr="http://navyhouse.co.kr/gboard/data/file/family/2009447130_4b95d5f5_IMG_4258.JPG">
                <a:extLst>
                  <a:ext uri="{FF2B5EF4-FFF2-40B4-BE49-F238E27FC236}">
                    <a16:creationId xmlns:a16="http://schemas.microsoft.com/office/drawing/2014/main" id="{1522D483-95D5-435B-AC58-9E5676D776F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71" t="12891" r="17823" b="1"/>
              <a:stretch/>
            </p:blipFill>
            <p:spPr bwMode="auto">
              <a:xfrm>
                <a:off x="2768318" y="2082092"/>
                <a:ext cx="4580441" cy="34344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0C435483-BD71-4D7B-A037-81DB7F0DB40A}"/>
                  </a:ext>
                </a:extLst>
              </p:cNvPr>
              <p:cNvSpPr/>
              <p:nvPr/>
            </p:nvSpPr>
            <p:spPr>
              <a:xfrm>
                <a:off x="7348760" y="2078744"/>
                <a:ext cx="1409300" cy="340368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8" name="이등변 삼각형 27">
                <a:extLst>
                  <a:ext uri="{FF2B5EF4-FFF2-40B4-BE49-F238E27FC236}">
                    <a16:creationId xmlns:a16="http://schemas.microsoft.com/office/drawing/2014/main" id="{75369212-EB1A-495F-B38F-6D2381C250BE}"/>
                  </a:ext>
                </a:extLst>
              </p:cNvPr>
              <p:cNvSpPr/>
              <p:nvPr/>
            </p:nvSpPr>
            <p:spPr>
              <a:xfrm rot="5400000">
                <a:off x="8321039" y="4588885"/>
                <a:ext cx="454366" cy="294092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9" name="이등변 삼각형 28">
                <a:extLst>
                  <a:ext uri="{FF2B5EF4-FFF2-40B4-BE49-F238E27FC236}">
                    <a16:creationId xmlns:a16="http://schemas.microsoft.com/office/drawing/2014/main" id="{B95C19EE-695D-4444-A71E-3DCF376F3ED4}"/>
                  </a:ext>
                </a:extLst>
              </p:cNvPr>
              <p:cNvSpPr/>
              <p:nvPr/>
            </p:nvSpPr>
            <p:spPr>
              <a:xfrm rot="16200000" flipH="1">
                <a:off x="7325246" y="4602147"/>
                <a:ext cx="454366" cy="267570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665904D9-C806-4229-99B6-D8348DCCC404}"/>
                  </a:ext>
                </a:extLst>
              </p:cNvPr>
              <p:cNvGrpSpPr/>
              <p:nvPr/>
            </p:nvGrpSpPr>
            <p:grpSpPr>
              <a:xfrm>
                <a:off x="8084578" y="2255180"/>
                <a:ext cx="463644" cy="463644"/>
                <a:chOff x="5057477" y="1570926"/>
                <a:chExt cx="463644" cy="463644"/>
              </a:xfrm>
            </p:grpSpPr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4292AA5C-2FD8-4FB8-A88E-8F15C1FF0852}"/>
                    </a:ext>
                  </a:extLst>
                </p:cNvPr>
                <p:cNvSpPr/>
                <p:nvPr/>
              </p:nvSpPr>
              <p:spPr>
                <a:xfrm>
                  <a:off x="5057477" y="1570926"/>
                  <a:ext cx="463644" cy="463644"/>
                </a:xfrm>
                <a:prstGeom prst="ellipse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endParaRPr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8C33AADB-7313-4A7D-8709-D697CEAA52A8}"/>
                    </a:ext>
                  </a:extLst>
                </p:cNvPr>
                <p:cNvSpPr/>
                <p:nvPr/>
              </p:nvSpPr>
              <p:spPr>
                <a:xfrm>
                  <a:off x="5196531" y="1710738"/>
                  <a:ext cx="188090" cy="188090"/>
                </a:xfrm>
                <a:prstGeom prst="ellipse">
                  <a:avLst/>
                </a:prstGeom>
                <a:solidFill>
                  <a:srgbClr val="66FF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endParaRPr>
                </a:p>
              </p:txBody>
            </p:sp>
          </p:grpSp>
          <p:sp>
            <p:nvSpPr>
              <p:cNvPr id="49" name="이등변 삼각형 48">
                <a:extLst>
                  <a:ext uri="{FF2B5EF4-FFF2-40B4-BE49-F238E27FC236}">
                    <a16:creationId xmlns:a16="http://schemas.microsoft.com/office/drawing/2014/main" id="{5364A9B0-B130-4698-9260-C498D807C1CE}"/>
                  </a:ext>
                </a:extLst>
              </p:cNvPr>
              <p:cNvSpPr/>
              <p:nvPr/>
            </p:nvSpPr>
            <p:spPr>
              <a:xfrm flipH="1">
                <a:off x="7826227" y="4149080"/>
                <a:ext cx="454366" cy="243882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50" name="이등변 삼각형 49">
                <a:extLst>
                  <a:ext uri="{FF2B5EF4-FFF2-40B4-BE49-F238E27FC236}">
                    <a16:creationId xmlns:a16="http://schemas.microsoft.com/office/drawing/2014/main" id="{88F36EF7-D9FE-4828-A1EF-1924D0CE09E1}"/>
                  </a:ext>
                </a:extLst>
              </p:cNvPr>
              <p:cNvSpPr/>
              <p:nvPr/>
            </p:nvSpPr>
            <p:spPr>
              <a:xfrm rot="10800000" flipH="1">
                <a:off x="7830863" y="5132736"/>
                <a:ext cx="454366" cy="244504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1C4580E4-FDBA-46EE-9F37-F85C8257BAAA}"/>
                  </a:ext>
                </a:extLst>
              </p:cNvPr>
              <p:cNvSpPr/>
              <p:nvPr/>
            </p:nvSpPr>
            <p:spPr>
              <a:xfrm>
                <a:off x="7861576" y="4545630"/>
                <a:ext cx="383668" cy="380602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grpSp>
            <p:nvGrpSpPr>
              <p:cNvPr id="54" name="그룹 53">
                <a:extLst>
                  <a:ext uri="{FF2B5EF4-FFF2-40B4-BE49-F238E27FC236}">
                    <a16:creationId xmlns:a16="http://schemas.microsoft.com/office/drawing/2014/main" id="{863BFC2F-5B9B-4CBF-9C73-7C95E31B1A0F}"/>
                  </a:ext>
                </a:extLst>
              </p:cNvPr>
              <p:cNvGrpSpPr/>
              <p:nvPr/>
            </p:nvGrpSpPr>
            <p:grpSpPr>
              <a:xfrm>
                <a:off x="7480012" y="2260020"/>
                <a:ext cx="472335" cy="458540"/>
                <a:chOff x="5052308" y="1052736"/>
                <a:chExt cx="463644" cy="463644"/>
              </a:xfrm>
            </p:grpSpPr>
            <p:sp>
              <p:nvSpPr>
                <p:cNvPr id="55" name="타원 54">
                  <a:extLst>
                    <a:ext uri="{FF2B5EF4-FFF2-40B4-BE49-F238E27FC236}">
                      <a16:creationId xmlns:a16="http://schemas.microsoft.com/office/drawing/2014/main" id="{EE1E6723-4AD2-4052-BD4B-F3DF7562B8BB}"/>
                    </a:ext>
                  </a:extLst>
                </p:cNvPr>
                <p:cNvSpPr/>
                <p:nvPr/>
              </p:nvSpPr>
              <p:spPr>
                <a:xfrm>
                  <a:off x="5052308" y="1052736"/>
                  <a:ext cx="463644" cy="463644"/>
                </a:xfrm>
                <a:prstGeom prst="ellipse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endParaRPr>
                </a:p>
              </p:txBody>
            </p:sp>
            <p:sp>
              <p:nvSpPr>
                <p:cNvPr id="56" name="직사각형 55">
                  <a:extLst>
                    <a:ext uri="{FF2B5EF4-FFF2-40B4-BE49-F238E27FC236}">
                      <a16:creationId xmlns:a16="http://schemas.microsoft.com/office/drawing/2014/main" id="{32718A25-4A0E-43FB-97C4-F4D43DF1899E}"/>
                    </a:ext>
                  </a:extLst>
                </p:cNvPr>
                <p:cNvSpPr/>
                <p:nvPr/>
              </p:nvSpPr>
              <p:spPr>
                <a:xfrm>
                  <a:off x="5146912" y="1308167"/>
                  <a:ext cx="84954" cy="89039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endParaRPr>
                </a:p>
              </p:txBody>
            </p:sp>
            <p:sp>
              <p:nvSpPr>
                <p:cNvPr id="57" name="직사각형 56">
                  <a:extLst>
                    <a:ext uri="{FF2B5EF4-FFF2-40B4-BE49-F238E27FC236}">
                      <a16:creationId xmlns:a16="http://schemas.microsoft.com/office/drawing/2014/main" id="{CC39C043-9252-4047-83EE-53D4B0163213}"/>
                    </a:ext>
                  </a:extLst>
                </p:cNvPr>
                <p:cNvSpPr/>
                <p:nvPr/>
              </p:nvSpPr>
              <p:spPr>
                <a:xfrm>
                  <a:off x="5250222" y="1171940"/>
                  <a:ext cx="84954" cy="225266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endParaRPr>
                </a:p>
              </p:txBody>
            </p:sp>
            <p:sp>
              <p:nvSpPr>
                <p:cNvPr id="58" name="직사각형 57">
                  <a:extLst>
                    <a:ext uri="{FF2B5EF4-FFF2-40B4-BE49-F238E27FC236}">
                      <a16:creationId xmlns:a16="http://schemas.microsoft.com/office/drawing/2014/main" id="{19C1ACCD-E229-4696-A603-0F71B94749CC}"/>
                    </a:ext>
                  </a:extLst>
                </p:cNvPr>
                <p:cNvSpPr/>
                <p:nvPr/>
              </p:nvSpPr>
              <p:spPr>
                <a:xfrm>
                  <a:off x="5353532" y="1247094"/>
                  <a:ext cx="84954" cy="150112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endParaRPr>
                </a:p>
              </p:txBody>
            </p:sp>
          </p:grpSp>
          <p:pic>
            <p:nvPicPr>
              <p:cNvPr id="60" name="그림 59">
                <a:extLst>
                  <a:ext uri="{FF2B5EF4-FFF2-40B4-BE49-F238E27FC236}">
                    <a16:creationId xmlns:a16="http://schemas.microsoft.com/office/drawing/2014/main" id="{A7F5A950-7D96-4684-9639-ED22250369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4824" b="94249" l="8834" r="93640">
                            <a14:foregroundMark x1="39929" y1="8720" x2="39929" y2="8720"/>
                            <a14:foregroundMark x1="37102" y1="4824" x2="37102" y2="4824"/>
                            <a14:foregroundMark x1="80919" y1="51020" x2="80919" y2="51020"/>
                            <a14:foregroundMark x1="82509" y1="48052" x2="82509" y2="48052"/>
                            <a14:foregroundMark x1="86572" y1="63636" x2="86572" y2="63636"/>
                            <a14:foregroundMark x1="87102" y1="62523" x2="87102" y2="62523"/>
                            <a14:foregroundMark x1="87279" y1="59555" x2="87279" y2="59555"/>
                            <a14:foregroundMark x1="87986" y1="66234" x2="87986" y2="66234"/>
                            <a14:foregroundMark x1="90283" y1="66234" x2="90283" y2="66234"/>
                            <a14:foregroundMark x1="89929" y1="64193" x2="89929" y2="64193"/>
                            <a14:foregroundMark x1="88693" y1="61224" x2="88693" y2="61224"/>
                            <a14:foregroundMark x1="90989" y1="65677" x2="90989" y2="65677"/>
                            <a14:foregroundMark x1="90636" y1="62709" x2="90636" y2="62709"/>
                            <a14:foregroundMark x1="91696" y1="64564" x2="91696" y2="64564"/>
                            <a14:foregroundMark x1="92403" y1="66976" x2="92403" y2="66976"/>
                            <a14:foregroundMark x1="93640" y1="65677" x2="93640" y2="65677"/>
                            <a14:foregroundMark x1="58127" y1="80334" x2="58127" y2="80334"/>
                            <a14:foregroundMark x1="52120" y1="94249" x2="52120" y2="94249"/>
                            <a14:foregroundMark x1="58304" y1="92764" x2="58304" y2="92764"/>
                            <a14:foregroundMark x1="21908" y1="81818" x2="21908" y2="81818"/>
                            <a14:foregroundMark x1="16431" y1="89054" x2="16431" y2="89054"/>
                            <a14:foregroundMark x1="12898" y1="89796" x2="12898" y2="89796"/>
                            <a14:foregroundMark x1="78975" y1="61039" x2="78975" y2="61039"/>
                            <a14:foregroundMark x1="8834" y1="88683" x2="8834" y2="88683"/>
                            <a14:foregroundMark x1="84099" y1="67904" x2="84099" y2="67904"/>
                            <a14:foregroundMark x1="81979" y1="69017" x2="81979" y2="69017"/>
                            <a14:foregroundMark x1="81979" y1="69017" x2="81979" y2="69017"/>
                            <a14:foregroundMark x1="81979" y1="69202" x2="81979" y2="69202"/>
                            <a14:foregroundMark x1="81979" y1="67532" x2="81979" y2="67532"/>
                            <a14:foregroundMark x1="92403" y1="65677" x2="92403" y2="65677"/>
                            <a14:foregroundMark x1="59894" y1="91651" x2="59894" y2="91651"/>
                            <a14:foregroundMark x1="59894" y1="92950" x2="59894" y2="92950"/>
                            <a14:foregroundMark x1="60749" y1="85343" x2="60601" y2="85529"/>
                            <a14:foregroundMark x1="61043" y1="84972" x2="60749" y2="85343"/>
                            <a14:foregroundMark x1="61337" y1="84601" x2="61043" y2="84972"/>
                            <a14:foregroundMark x1="61484" y1="84416" x2="61337" y2="84601"/>
                            <a14:foregroundMark x1="65194" y1="83488" x2="65194" y2="83488"/>
                            <a14:foregroundMark x1="63428" y1="84601" x2="63428" y2="84601"/>
                            <a14:foregroundMark x1="21555" y1="84416" x2="21555" y2="84416"/>
                            <a14:foregroundMark x1="27739" y1="83488" x2="27739" y2="83488"/>
                            <a14:foregroundMark x1="60777" y1="85714" x2="60777" y2="85714"/>
                            <a14:foregroundMark x1="60601" y1="84972" x2="60601" y2="84972"/>
                            <a14:foregroundMark x1="60601" y1="84972" x2="60601" y2="84972"/>
                            <a14:foregroundMark x1="60777" y1="84972" x2="60777" y2="84972"/>
                            <a14:foregroundMark x1="61484" y1="85343" x2="61484" y2="85343"/>
                            <a14:foregroundMark x1="60424" y1="84601" x2="60424" y2="84601"/>
                            <a14:foregroundMark x1="60424" y1="84601" x2="60424" y2="84601"/>
                            <a14:foregroundMark x1="60777" y1="85343" x2="60777" y2="85343"/>
                            <a14:foregroundMark x1="60777" y1="85529" x2="60777" y2="85529"/>
                            <a14:foregroundMark x1="60777" y1="85343" x2="60777" y2="85343"/>
                            <a14:foregroundMark x1="60424" y1="84787" x2="60424" y2="84787"/>
                            <a14:foregroundMark x1="60424" y1="84787" x2="60424" y2="84787"/>
                            <a14:foregroundMark x1="60954" y1="85343" x2="60954" y2="85343"/>
                            <a14:foregroundMark x1="60954" y1="84045" x2="60954" y2="84045"/>
                            <a14:foregroundMark x1="60777" y1="84787" x2="60777" y2="84787"/>
                            <a14:foregroundMark x1="60954" y1="85343" x2="60954" y2="85343"/>
                            <a14:foregroundMark x1="60954" y1="85343" x2="60954" y2="85343"/>
                            <a14:foregroundMark x1="60954" y1="85343" x2="60954" y2="85343"/>
                            <a14:foregroundMark x1="60954" y1="85343" x2="60954" y2="85343"/>
                            <a14:foregroundMark x1="60954" y1="85343" x2="60954" y2="85343"/>
                            <a14:foregroundMark x1="60954" y1="84972" x2="60954" y2="84972"/>
                            <a14:foregroundMark x1="60424" y1="84972" x2="60424" y2="84972"/>
                            <a14:foregroundMark x1="60424" y1="85343" x2="60424" y2="85343"/>
                            <a14:foregroundMark x1="60601" y1="84972" x2="60601" y2="84972"/>
                            <a14:foregroundMark x1="60601" y1="84972" x2="60601" y2="84972"/>
                            <a14:foregroundMark x1="60601" y1="84972" x2="60601" y2="84972"/>
                            <a14:foregroundMark x1="60601" y1="84972" x2="60601" y2="84972"/>
                            <a14:foregroundMark x1="60601" y1="84972" x2="60601" y2="84972"/>
                            <a14:foregroundMark x1="60777" y1="84601" x2="60777" y2="84601"/>
                            <a14:foregroundMark x1="61307" y1="83488" x2="61307" y2="83488"/>
                            <a14:foregroundMark x1="60424" y1="86085" x2="60424" y2="86085"/>
                            <a14:foregroundMark x1="60777" y1="85343" x2="60777" y2="85343"/>
                            <a14:foregroundMark x1="60777" y1="84416" x2="60777" y2="84416"/>
                            <a14:foregroundMark x1="60777" y1="84972" x2="60777" y2="84972"/>
                            <a14:foregroundMark x1="60777" y1="84972" x2="60777" y2="84972"/>
                            <a14:foregroundMark x1="60777" y1="84972" x2="60777" y2="84972"/>
                            <a14:foregroundMark x1="60777" y1="84972" x2="60777" y2="84972"/>
                            <a14:foregroundMark x1="60777" y1="84972" x2="60777" y2="84972"/>
                            <a14:foregroundMark x1="60777" y1="84972" x2="60777" y2="84972"/>
                            <a14:foregroundMark x1="60777" y1="84972" x2="60777" y2="84972"/>
                            <a14:foregroundMark x1="60777" y1="84972" x2="60777" y2="84972"/>
                            <a14:backgroundMark x1="93286" y1="65677" x2="93286" y2="65677"/>
                            <a14:backgroundMark x1="93816" y1="65677" x2="93816" y2="65677"/>
                            <a14:backgroundMark x1="73852" y1="66234" x2="73852" y2="66234"/>
                            <a14:backgroundMark x1="75618" y1="65121" x2="75618" y2="65121"/>
                            <a14:backgroundMark x1="77032" y1="61967" x2="77032" y2="61967"/>
                            <a14:backgroundMark x1="78445" y1="60853" x2="78445" y2="60853"/>
                            <a14:backgroundMark x1="78445" y1="61967" x2="78445" y2="61967"/>
                            <a14:backgroundMark x1="78799" y1="60853" x2="78799" y2="60853"/>
                            <a14:backgroundMark x1="78799" y1="61596" x2="78799" y2="61596"/>
                            <a14:backgroundMark x1="78799" y1="61596" x2="78799" y2="61596"/>
                            <a14:backgroundMark x1="78799" y1="61596" x2="78799" y2="61596"/>
                            <a14:backgroundMark x1="78799" y1="61596" x2="78799" y2="61596"/>
                            <a14:backgroundMark x1="78799" y1="61039" x2="78799" y2="61039"/>
                            <a14:backgroundMark x1="42580" y1="83302" x2="42580" y2="83302"/>
                            <a14:backgroundMark x1="37456" y1="78664" x2="37456" y2="78664"/>
                            <a14:backgroundMark x1="79682" y1="66234" x2="79682" y2="66234"/>
                            <a14:backgroundMark x1="62721" y1="85714" x2="62721" y2="85714"/>
                            <a14:backgroundMark x1="60777" y1="85343" x2="60777" y2="85343"/>
                            <a14:backgroundMark x1="62898" y1="84601" x2="62898" y2="84601"/>
                            <a14:backgroundMark x1="64134" y1="84045" x2="64134" y2="84045"/>
                            <a14:backgroundMark x1="64841" y1="83673" x2="64841" y2="83673"/>
                            <a14:backgroundMark x1="63428" y1="84972" x2="63428" y2="84972"/>
                            <a14:backgroundMark x1="63428" y1="84972" x2="63428" y2="84972"/>
                            <a14:backgroundMark x1="63428" y1="84601" x2="63428" y2="84601"/>
                            <a14:backgroundMark x1="65194" y1="83488" x2="65194" y2="8348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95803" y="3799322"/>
                <a:ext cx="1254516" cy="1194672"/>
              </a:xfrm>
              <a:prstGeom prst="rect">
                <a:avLst/>
              </a:prstGeom>
            </p:spPr>
          </p:pic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F6EEBE21-B19D-415C-AF3E-0E23E49CA363}"/>
                </a:ext>
              </a:extLst>
            </p:cNvPr>
            <p:cNvGrpSpPr/>
            <p:nvPr/>
          </p:nvGrpSpPr>
          <p:grpSpPr>
            <a:xfrm>
              <a:off x="8242213" y="4743028"/>
              <a:ext cx="824747" cy="729638"/>
              <a:chOff x="5989993" y="5514260"/>
              <a:chExt cx="1276624" cy="1174324"/>
            </a:xfrm>
          </p:grpSpPr>
          <p:sp>
            <p:nvSpPr>
              <p:cNvPr id="62" name="이등변 삼각형 61">
                <a:extLst>
                  <a:ext uri="{FF2B5EF4-FFF2-40B4-BE49-F238E27FC236}">
                    <a16:creationId xmlns:a16="http://schemas.microsoft.com/office/drawing/2014/main" id="{1F72F75D-4D8D-432D-8558-9315B366975E}"/>
                  </a:ext>
                </a:extLst>
              </p:cNvPr>
              <p:cNvSpPr/>
              <p:nvPr/>
            </p:nvSpPr>
            <p:spPr>
              <a:xfrm rot="5400000">
                <a:off x="6892388" y="5954065"/>
                <a:ext cx="454366" cy="294092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63" name="이등변 삼각형 62">
                <a:extLst>
                  <a:ext uri="{FF2B5EF4-FFF2-40B4-BE49-F238E27FC236}">
                    <a16:creationId xmlns:a16="http://schemas.microsoft.com/office/drawing/2014/main" id="{7C244EB3-60E0-44AF-94C6-0DDCA8FD8225}"/>
                  </a:ext>
                </a:extLst>
              </p:cNvPr>
              <p:cNvSpPr/>
              <p:nvPr/>
            </p:nvSpPr>
            <p:spPr>
              <a:xfrm rot="16200000" flipH="1">
                <a:off x="5896595" y="5967327"/>
                <a:ext cx="454366" cy="267570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64" name="이등변 삼각형 63">
                <a:extLst>
                  <a:ext uri="{FF2B5EF4-FFF2-40B4-BE49-F238E27FC236}">
                    <a16:creationId xmlns:a16="http://schemas.microsoft.com/office/drawing/2014/main" id="{A4CF8CFF-A755-4F9F-B26D-A66330FECABC}"/>
                  </a:ext>
                </a:extLst>
              </p:cNvPr>
              <p:cNvSpPr/>
              <p:nvPr/>
            </p:nvSpPr>
            <p:spPr>
              <a:xfrm flipH="1">
                <a:off x="6397576" y="5514260"/>
                <a:ext cx="454366" cy="243882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AF373C54-C807-426C-A50B-B4F9FFC05EAC}"/>
                  </a:ext>
                </a:extLst>
              </p:cNvPr>
              <p:cNvSpPr/>
              <p:nvPr/>
            </p:nvSpPr>
            <p:spPr>
              <a:xfrm>
                <a:off x="6432925" y="5910810"/>
                <a:ext cx="383668" cy="380602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66" name="이등변 삼각형 65">
                <a:extLst>
                  <a:ext uri="{FF2B5EF4-FFF2-40B4-BE49-F238E27FC236}">
                    <a16:creationId xmlns:a16="http://schemas.microsoft.com/office/drawing/2014/main" id="{A52716C7-B009-4513-85AD-9BDEB944DA4B}"/>
                  </a:ext>
                </a:extLst>
              </p:cNvPr>
              <p:cNvSpPr/>
              <p:nvPr/>
            </p:nvSpPr>
            <p:spPr>
              <a:xfrm rot="10800000" flipH="1">
                <a:off x="6397576" y="6444080"/>
                <a:ext cx="454366" cy="244504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6D9F234B-C78B-4ADC-9DDA-0526D5BA2F32}"/>
                </a:ext>
              </a:extLst>
            </p:cNvPr>
            <p:cNvSpPr txBox="1"/>
            <p:nvPr/>
          </p:nvSpPr>
          <p:spPr>
            <a:xfrm>
              <a:off x="9066758" y="4954060"/>
              <a:ext cx="30925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버튼</a:t>
              </a:r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3 – </a:t>
              </a:r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카메라 방향 컨트롤</a:t>
              </a:r>
              <a:endPara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  <a:p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(</a:t>
              </a:r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상하좌우 이동</a:t>
              </a:r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, </a:t>
              </a:r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중앙 정지버튼</a:t>
              </a:r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)</a:t>
              </a:r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cxnSp>
          <p:nvCxnSpPr>
            <p:cNvPr id="70" name="연결선: 꺾임 69">
              <a:extLst>
                <a:ext uri="{FF2B5EF4-FFF2-40B4-BE49-F238E27FC236}">
                  <a16:creationId xmlns:a16="http://schemas.microsoft.com/office/drawing/2014/main" id="{02F7C98E-36A9-48B8-A1EF-C2008A5C628C}"/>
                </a:ext>
              </a:extLst>
            </p:cNvPr>
            <p:cNvCxnSpPr>
              <a:cxnSpLocks/>
              <a:stCxn id="55" idx="0"/>
              <a:endCxn id="21" idx="2"/>
            </p:cNvCxnSpPr>
            <p:nvPr/>
          </p:nvCxnSpPr>
          <p:spPr>
            <a:xfrm rot="5400000" flipH="1" flipV="1">
              <a:off x="6785121" y="826836"/>
              <a:ext cx="891605" cy="1956657"/>
            </a:xfrm>
            <a:prstGeom prst="bent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연결선: 꺾임 70">
              <a:extLst>
                <a:ext uri="{FF2B5EF4-FFF2-40B4-BE49-F238E27FC236}">
                  <a16:creationId xmlns:a16="http://schemas.microsoft.com/office/drawing/2014/main" id="{7775159E-9F9F-4911-8129-316426FC9D3D}"/>
                </a:ext>
              </a:extLst>
            </p:cNvPr>
            <p:cNvCxnSpPr>
              <a:cxnSpLocks/>
              <a:endCxn id="34" idx="0"/>
            </p:cNvCxnSpPr>
            <p:nvPr/>
          </p:nvCxnSpPr>
          <p:spPr>
            <a:xfrm>
              <a:off x="7145661" y="2467143"/>
              <a:ext cx="1419412" cy="329482"/>
            </a:xfrm>
            <a:prstGeom prst="bent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연결선: 꺾임 73">
              <a:extLst>
                <a:ext uri="{FF2B5EF4-FFF2-40B4-BE49-F238E27FC236}">
                  <a16:creationId xmlns:a16="http://schemas.microsoft.com/office/drawing/2014/main" id="{D9A71032-C9AA-4BFA-935F-B72837A2262D}"/>
                </a:ext>
              </a:extLst>
            </p:cNvPr>
            <p:cNvCxnSpPr>
              <a:cxnSpLocks/>
              <a:stCxn id="81" idx="7"/>
            </p:cNvCxnSpPr>
            <p:nvPr/>
          </p:nvCxnSpPr>
          <p:spPr>
            <a:xfrm rot="16200000" flipH="1">
              <a:off x="7665311" y="3664536"/>
              <a:ext cx="450243" cy="1496110"/>
            </a:xfrm>
            <a:prstGeom prst="bentConnector4">
              <a:avLst>
                <a:gd name="adj1" fmla="val -3385"/>
                <a:gd name="adj2" fmla="val 99857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2D6D5A6F-A655-4114-81C5-E8000815C6CE}"/>
                </a:ext>
              </a:extLst>
            </p:cNvPr>
            <p:cNvSpPr/>
            <p:nvPr/>
          </p:nvSpPr>
          <p:spPr>
            <a:xfrm>
              <a:off x="5790199" y="3956211"/>
              <a:ext cx="1584176" cy="1579133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cxnSp>
          <p:nvCxnSpPr>
            <p:cNvPr id="102" name="연결선: 꺾임 101">
              <a:extLst>
                <a:ext uri="{FF2B5EF4-FFF2-40B4-BE49-F238E27FC236}">
                  <a16:creationId xmlns:a16="http://schemas.microsoft.com/office/drawing/2014/main" id="{6EFBAE64-A2AF-40CE-8F58-653493EA3752}"/>
                </a:ext>
              </a:extLst>
            </p:cNvPr>
            <p:cNvCxnSpPr>
              <a:cxnSpLocks/>
              <a:stCxn id="38" idx="1"/>
            </p:cNvCxnSpPr>
            <p:nvPr/>
          </p:nvCxnSpPr>
          <p:spPr>
            <a:xfrm rot="10800000">
              <a:off x="3099457" y="5173934"/>
              <a:ext cx="1361319" cy="888357"/>
            </a:xfrm>
            <a:prstGeom prst="bentConnector3">
              <a:avLst>
                <a:gd name="adj1" fmla="val 99812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0BF8CAFE-4F5B-4F93-B46B-2F5DD7BF4448}"/>
                </a:ext>
              </a:extLst>
            </p:cNvPr>
            <p:cNvSpPr txBox="1"/>
            <p:nvPr/>
          </p:nvSpPr>
          <p:spPr>
            <a:xfrm>
              <a:off x="5508995" y="5918031"/>
              <a:ext cx="26677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카메라 영상을 어플로 전송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CE50476-CBF5-49A0-BDF9-2AEF092BB1C9}"/>
              </a:ext>
            </a:extLst>
          </p:cNvPr>
          <p:cNvGrpSpPr/>
          <p:nvPr/>
        </p:nvGrpSpPr>
        <p:grpSpPr>
          <a:xfrm>
            <a:off x="623741" y="1196752"/>
            <a:ext cx="5400000" cy="3600"/>
            <a:chOff x="0" y="766648"/>
            <a:chExt cx="12181674" cy="360042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4FEE920F-7F5B-48C1-B82C-31238B9D2A95}"/>
                </a:ext>
              </a:extLst>
            </p:cNvPr>
            <p:cNvSpPr/>
            <p:nvPr/>
          </p:nvSpPr>
          <p:spPr>
            <a:xfrm>
              <a:off x="8133613" y="766648"/>
              <a:ext cx="4048061" cy="360040"/>
            </a:xfrm>
            <a:prstGeom prst="rect">
              <a:avLst/>
            </a:prstGeom>
            <a:solidFill>
              <a:srgbClr val="898D8D"/>
            </a:solidFill>
            <a:ln cap="flat">
              <a:solidFill>
                <a:srgbClr val="898D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C92CB1F3-4FD9-4FE2-B2A0-63E3F33BC9ED}"/>
                </a:ext>
              </a:extLst>
            </p:cNvPr>
            <p:cNvSpPr/>
            <p:nvPr/>
          </p:nvSpPr>
          <p:spPr>
            <a:xfrm>
              <a:off x="4057757" y="766648"/>
              <a:ext cx="4048061" cy="360040"/>
            </a:xfrm>
            <a:prstGeom prst="rect">
              <a:avLst/>
            </a:prstGeom>
            <a:solidFill>
              <a:srgbClr val="00205B"/>
            </a:solidFill>
            <a:ln cap="flat">
              <a:solidFill>
                <a:srgbClr val="0020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15C7EB64-6D52-47C9-B778-4ABEF6E3A647}"/>
                </a:ext>
              </a:extLst>
            </p:cNvPr>
            <p:cNvSpPr/>
            <p:nvPr/>
          </p:nvSpPr>
          <p:spPr>
            <a:xfrm>
              <a:off x="0" y="766650"/>
              <a:ext cx="4048061" cy="360040"/>
            </a:xfrm>
            <a:prstGeom prst="rect">
              <a:avLst/>
            </a:prstGeom>
            <a:solidFill>
              <a:srgbClr val="A4343A"/>
            </a:solidFill>
            <a:ln cap="flat">
              <a:solidFill>
                <a:srgbClr val="A434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E4B417DC-74F0-43C7-8D95-0EE7F0CDEC16}"/>
              </a:ext>
            </a:extLst>
          </p:cNvPr>
          <p:cNvSpPr txBox="1"/>
          <p:nvPr/>
        </p:nvSpPr>
        <p:spPr>
          <a:xfrm>
            <a:off x="867554" y="646354"/>
            <a:ext cx="48873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작품 구상 </a:t>
            </a:r>
            <a:r>
              <a:rPr lang="en-US" altLang="ko-KR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– </a:t>
            </a:r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어플리케이션 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1214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4563</TotalTime>
  <Words>583</Words>
  <Application>Microsoft Office PowerPoint</Application>
  <PresentationFormat>와이드스크린</PresentationFormat>
  <Paragraphs>189</Paragraphs>
  <Slides>17</Slides>
  <Notes>2</Notes>
  <HiddenSlides>0</HiddenSlides>
  <MMClips>4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나눔스퀘어라운드 Bold</vt:lpstr>
      <vt:lpstr>맑은 고딕</vt:lpstr>
      <vt:lpstr>Arial</vt:lpstr>
      <vt:lpstr>나눔스퀘어라운드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>sdf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황지민</cp:lastModifiedBy>
  <cp:revision>114</cp:revision>
  <dcterms:created xsi:type="dcterms:W3CDTF">2012-12-01T14:14:49Z</dcterms:created>
  <dcterms:modified xsi:type="dcterms:W3CDTF">2018-06-19T21:22:30Z</dcterms:modified>
  <cp:version>0906.0100.01</cp:version>
</cp:coreProperties>
</file>

<file path=docProps/thumbnail.jpeg>
</file>